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8" r:id="rId3"/>
    <p:sldId id="283" r:id="rId4"/>
    <p:sldId id="284" r:id="rId5"/>
    <p:sldId id="263" r:id="rId6"/>
    <p:sldId id="275" r:id="rId7"/>
    <p:sldId id="276" r:id="rId8"/>
    <p:sldId id="280" r:id="rId9"/>
    <p:sldId id="268" r:id="rId10"/>
    <p:sldId id="262" r:id="rId11"/>
    <p:sldId id="282" r:id="rId12"/>
    <p:sldId id="281" r:id="rId13"/>
    <p:sldId id="285" r:id="rId14"/>
    <p:sldId id="286" r:id="rId15"/>
    <p:sldId id="265" r:id="rId16"/>
    <p:sldId id="273" r:id="rId17"/>
    <p:sldId id="266" r:id="rId18"/>
    <p:sldId id="277"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5CF7-53A4-4154-961C-DA7FE4A5C35C}" type="datetimeFigureOut">
              <a:rPr lang="en-ZA" smtClean="0"/>
              <a:t>2017/09/07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6F480-40E6-4A44-A956-7177BBCEB43F}" type="slidenum">
              <a:rPr lang="en-ZA" smtClean="0"/>
              <a:t>‹#›</a:t>
            </a:fld>
            <a:endParaRPr lang="en-ZA"/>
          </a:p>
        </p:txBody>
      </p:sp>
    </p:spTree>
    <p:extLst>
      <p:ext uri="{BB962C8B-B14F-4D97-AF65-F5344CB8AC3E}">
        <p14:creationId xmlns:p14="http://schemas.microsoft.com/office/powerpoint/2010/main" val="407389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576F480-40E6-4A44-A956-7177BBCEB43F}" type="slidenum">
              <a:rPr lang="en-ZA" smtClean="0"/>
              <a:t>3</a:t>
            </a:fld>
            <a:endParaRPr lang="en-ZA"/>
          </a:p>
        </p:txBody>
      </p:sp>
    </p:spTree>
    <p:extLst>
      <p:ext uri="{BB962C8B-B14F-4D97-AF65-F5344CB8AC3E}">
        <p14:creationId xmlns:p14="http://schemas.microsoft.com/office/powerpoint/2010/main" val="13619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650849-2549-4CD0-B1C1-E2B83F215294}" type="datetime1">
              <a:rPr lang="en-ZA" smtClean="0"/>
              <a:t>2017/09/07</a:t>
            </a:fld>
            <a:endParaRPr lang="en-ZA"/>
          </a:p>
        </p:txBody>
      </p:sp>
      <p:sp>
        <p:nvSpPr>
          <p:cNvPr id="5" name="Footer Placeholder 4"/>
          <p:cNvSpPr>
            <a:spLocks noGrp="1"/>
          </p:cNvSpPr>
          <p:nvPr>
            <p:ph type="ftr" sz="quarter" idx="11"/>
          </p:nvPr>
        </p:nvSpPr>
        <p:spPr>
          <a:xfrm>
            <a:off x="2416500" y="329307"/>
            <a:ext cx="4973915" cy="309201"/>
          </a:xfrm>
        </p:spPr>
        <p:txBody>
          <a:bodyPr/>
          <a:lstStyle/>
          <a:p>
            <a:endParaRPr lang="en-ZA"/>
          </a:p>
        </p:txBody>
      </p:sp>
      <p:sp>
        <p:nvSpPr>
          <p:cNvPr id="6" name="Slide Number Placeholder 5"/>
          <p:cNvSpPr>
            <a:spLocks noGrp="1"/>
          </p:cNvSpPr>
          <p:nvPr>
            <p:ph type="sldNum" sz="quarter" idx="12"/>
          </p:nvPr>
        </p:nvSpPr>
        <p:spPr>
          <a:xfrm>
            <a:off x="1437664" y="798973"/>
            <a:ext cx="811019" cy="503578"/>
          </a:xfrm>
        </p:spPr>
        <p:txBody>
          <a:bodyPr/>
          <a:lstStyle/>
          <a:p>
            <a:fld id="{7A53832A-B492-43EB-A0D6-2FE86FEA48CB}" type="slidenum">
              <a:rPr lang="en-ZA" smtClean="0"/>
              <a:t>‹#›</a:t>
            </a:fld>
            <a:endParaRPr lang="en-Z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44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9F659-057A-4472-873D-E265B5CB6A44}" type="datetime1">
              <a:rPr lang="en-ZA" smtClean="0"/>
              <a:t>2017/09/07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53832A-B492-43EB-A0D6-2FE86FEA48CB}" type="slidenum">
              <a:rPr lang="en-ZA" smtClean="0"/>
              <a:t>‹#›</a:t>
            </a:fld>
            <a:endParaRPr lang="en-Z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882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F87DC-F4D1-4ECE-A88E-0FD62DC03DAE}" type="datetime1">
              <a:rPr lang="en-ZA" smtClean="0"/>
              <a:t>2017/09/07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53832A-B492-43EB-A0D6-2FE86FEA48CB}" type="slidenum">
              <a:rPr lang="en-ZA" smtClean="0"/>
              <a:t>‹#›</a:t>
            </a:fld>
            <a:endParaRPr lang="en-Z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725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78024-98B3-45F1-9816-396B0B7242A3}" type="datetime1">
              <a:rPr lang="en-ZA" smtClean="0"/>
              <a:t>2017/09/07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53832A-B492-43EB-A0D6-2FE86FEA48CB}" type="slidenum">
              <a:rPr lang="en-ZA" smtClean="0"/>
              <a:t>‹#›</a:t>
            </a:fld>
            <a:endParaRPr lang="en-Z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692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359454-1C50-4FD2-B3A8-F6212F86F081}" type="datetime1">
              <a:rPr lang="en-ZA" smtClean="0"/>
              <a:t>2017/09/07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53832A-B492-43EB-A0D6-2FE86FEA48CB}" type="slidenum">
              <a:rPr lang="en-ZA" smtClean="0"/>
              <a:t>‹#›</a:t>
            </a:fld>
            <a:endParaRPr lang="en-Z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463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CF172-3565-4ED4-8BFC-90B9781034CB}" type="datetime1">
              <a:rPr lang="en-ZA" smtClean="0"/>
              <a:t>2017/09/07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53832A-B492-43EB-A0D6-2FE86FEA48CB}" type="slidenum">
              <a:rPr lang="en-ZA" smtClean="0"/>
              <a:t>‹#›</a:t>
            </a:fld>
            <a:endParaRPr lang="en-ZA"/>
          </a:p>
        </p:txBody>
      </p:sp>
    </p:spTree>
    <p:extLst>
      <p:ext uri="{BB962C8B-B14F-4D97-AF65-F5344CB8AC3E}">
        <p14:creationId xmlns:p14="http://schemas.microsoft.com/office/powerpoint/2010/main" val="416550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E67D9-FA31-4B26-8005-B490D09B90E4}" type="datetime1">
              <a:rPr lang="en-ZA" smtClean="0"/>
              <a:t>2017/09/07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53832A-B492-43EB-A0D6-2FE86FEA48CB}" type="slidenum">
              <a:rPr lang="en-ZA" smtClean="0"/>
              <a:t>‹#›</a:t>
            </a:fld>
            <a:endParaRPr lang="en-Z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01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C85357-EDD0-4453-8B1D-D9C37AE08725}" type="datetime1">
              <a:rPr lang="en-ZA" smtClean="0"/>
              <a:t>2017/09/07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53832A-B492-43EB-A0D6-2FE86FEA48CB}" type="slidenum">
              <a:rPr lang="en-ZA" smtClean="0"/>
              <a:t>‹#›</a:t>
            </a:fld>
            <a:endParaRPr lang="en-Z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615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D9E82-D097-4C4F-8ECF-28504262CCF4}" type="datetime1">
              <a:rPr lang="en-ZA" smtClean="0"/>
              <a:t>2017/09/07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53832A-B492-43EB-A0D6-2FE86FEA48CB}" type="slidenum">
              <a:rPr lang="en-ZA" smtClean="0"/>
              <a:t>‹#›</a:t>
            </a:fld>
            <a:endParaRPr lang="en-ZA"/>
          </a:p>
        </p:txBody>
      </p:sp>
    </p:spTree>
    <p:extLst>
      <p:ext uri="{BB962C8B-B14F-4D97-AF65-F5344CB8AC3E}">
        <p14:creationId xmlns:p14="http://schemas.microsoft.com/office/powerpoint/2010/main" val="193583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09621-9E77-452E-906D-B31FDB383539}" type="datetime1">
              <a:rPr lang="en-ZA" smtClean="0"/>
              <a:t>2017/09/07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53832A-B492-43EB-A0D6-2FE86FEA48CB}" type="slidenum">
              <a:rPr lang="en-ZA" smtClean="0"/>
              <a:t>‹#›</a:t>
            </a:fld>
            <a:endParaRPr lang="en-Z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788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54273C-AF25-4E38-BEC5-76F0BE9F9D97}" type="datetime1">
              <a:rPr lang="en-ZA" smtClean="0"/>
              <a:t>2017/09/07</a:t>
            </a:fld>
            <a:endParaRPr lang="en-ZA"/>
          </a:p>
        </p:txBody>
      </p:sp>
      <p:sp>
        <p:nvSpPr>
          <p:cNvPr id="6" name="Footer Placeholder 5"/>
          <p:cNvSpPr>
            <a:spLocks noGrp="1"/>
          </p:cNvSpPr>
          <p:nvPr>
            <p:ph type="ftr" sz="quarter" idx="11"/>
          </p:nvPr>
        </p:nvSpPr>
        <p:spPr>
          <a:xfrm>
            <a:off x="1447382" y="318640"/>
            <a:ext cx="5541004" cy="320931"/>
          </a:xfrm>
        </p:spPr>
        <p:txBody>
          <a:bodyPr/>
          <a:lstStyle/>
          <a:p>
            <a:endParaRPr lang="en-ZA"/>
          </a:p>
        </p:txBody>
      </p:sp>
      <p:sp>
        <p:nvSpPr>
          <p:cNvPr id="7" name="Slide Number Placeholder 6"/>
          <p:cNvSpPr>
            <a:spLocks noGrp="1"/>
          </p:cNvSpPr>
          <p:nvPr>
            <p:ph type="sldNum" sz="quarter" idx="12"/>
          </p:nvPr>
        </p:nvSpPr>
        <p:spPr/>
        <p:txBody>
          <a:bodyPr/>
          <a:lstStyle/>
          <a:p>
            <a:fld id="{7A53832A-B492-43EB-A0D6-2FE86FEA48CB}" type="slidenum">
              <a:rPr lang="en-ZA" smtClean="0"/>
              <a:t>‹#›</a:t>
            </a:fld>
            <a:endParaRPr lang="en-Z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04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4BD2A63-C13C-4882-8D53-D5A1D91F0D50}" type="datetime1">
              <a:rPr lang="en-ZA" smtClean="0"/>
              <a:t>2017/09/07</a:t>
            </a:fld>
            <a:endParaRPr lang="en-Z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A53832A-B492-43EB-A0D6-2FE86FEA48CB}" type="slidenum">
              <a:rPr lang="en-ZA" smtClean="0"/>
              <a:t>‹#›</a:t>
            </a:fld>
            <a:endParaRPr lang="en-Z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F60D46F-C37C-46F3-B087-80926F2A50EF}"/>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38200" y="6233492"/>
            <a:ext cx="577955" cy="618806"/>
          </a:xfrm>
          <a:prstGeom prst="rect">
            <a:avLst/>
          </a:prstGeom>
          <a:noFill/>
          <a:ln>
            <a:noFill/>
          </a:ln>
        </p:spPr>
      </p:pic>
      <p:pic>
        <p:nvPicPr>
          <p:cNvPr id="12" name="Picture 11">
            <a:extLst>
              <a:ext uri="{FF2B5EF4-FFF2-40B4-BE49-F238E27FC236}">
                <a16:creationId xmlns:a16="http://schemas.microsoft.com/office/drawing/2014/main" id="{D1CB8608-488D-42FC-A62C-F413B322031B}"/>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5533199" y="6231331"/>
            <a:ext cx="482500" cy="647795"/>
          </a:xfrm>
          <a:prstGeom prst="rect">
            <a:avLst/>
          </a:prstGeom>
          <a:noFill/>
          <a:ln>
            <a:noFill/>
          </a:ln>
        </p:spPr>
      </p:pic>
      <p:pic>
        <p:nvPicPr>
          <p:cNvPr id="13" name="Picture 12">
            <a:extLst>
              <a:ext uri="{FF2B5EF4-FFF2-40B4-BE49-F238E27FC236}">
                <a16:creationId xmlns:a16="http://schemas.microsoft.com/office/drawing/2014/main" id="{4409479A-00A4-441C-AF69-12D09083ECF5}"/>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668036" y="6231330"/>
            <a:ext cx="503616" cy="647795"/>
          </a:xfrm>
          <a:prstGeom prst="rect">
            <a:avLst/>
          </a:prstGeom>
          <a:noFill/>
          <a:ln>
            <a:noFill/>
          </a:ln>
        </p:spPr>
      </p:pic>
      <p:pic>
        <p:nvPicPr>
          <p:cNvPr id="14" name="Picture 13" descr="Organization Logo">
            <a:extLst>
              <a:ext uri="{FF2B5EF4-FFF2-40B4-BE49-F238E27FC236}">
                <a16:creationId xmlns:a16="http://schemas.microsoft.com/office/drawing/2014/main" id="{CC659012-7B33-452D-8A2F-3DBA3920E6C9}"/>
              </a:ext>
            </a:extLst>
          </p:cNvPr>
          <p:cNvPicPr/>
          <p:nvPr userDrawn="1"/>
        </p:nvPicPr>
        <p:blipFill>
          <a:blip r:embed="rId17">
            <a:extLst>
              <a:ext uri="{28A0092B-C50C-407E-A947-70E740481C1C}">
                <a14:useLocalDpi xmlns:a14="http://schemas.microsoft.com/office/drawing/2010/main"/>
              </a:ext>
            </a:extLst>
          </a:blip>
          <a:srcRect/>
          <a:stretch>
            <a:fillRect/>
          </a:stretch>
        </p:blipFill>
        <p:spPr bwMode="auto">
          <a:xfrm>
            <a:off x="3154890" y="6231422"/>
            <a:ext cx="536465" cy="620876"/>
          </a:xfrm>
          <a:prstGeom prst="rect">
            <a:avLst/>
          </a:prstGeom>
          <a:noFill/>
          <a:ln>
            <a:noFill/>
          </a:ln>
        </p:spPr>
      </p:pic>
      <p:pic>
        <p:nvPicPr>
          <p:cNvPr id="15" name="Picture 14" descr="C:\Users\Titus\Downloads\New_GM_logo (2).png">
            <a:extLst>
              <a:ext uri="{FF2B5EF4-FFF2-40B4-BE49-F238E27FC236}">
                <a16:creationId xmlns:a16="http://schemas.microsoft.com/office/drawing/2014/main" id="{20C7FF91-0CFF-41BD-BE6E-563C1D5C886A}"/>
              </a:ext>
            </a:extLst>
          </p:cNvPr>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9848744" y="6234802"/>
            <a:ext cx="1274179" cy="651288"/>
          </a:xfrm>
          <a:prstGeom prst="rect">
            <a:avLst/>
          </a:prstGeom>
          <a:noFill/>
          <a:ln>
            <a:noFill/>
          </a:ln>
        </p:spPr>
      </p:pic>
    </p:spTree>
    <p:extLst>
      <p:ext uri="{BB962C8B-B14F-4D97-AF65-F5344CB8AC3E}">
        <p14:creationId xmlns:p14="http://schemas.microsoft.com/office/powerpoint/2010/main" val="32012727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greenclimate.fund/"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349" y="867587"/>
            <a:ext cx="11256953" cy="3207658"/>
          </a:xfrm>
        </p:spPr>
        <p:txBody>
          <a:bodyPr>
            <a:noAutofit/>
          </a:bodyPr>
          <a:lstStyle/>
          <a:p>
            <a:pPr lvl="0"/>
            <a:br>
              <a:rPr lang="en-ZA" sz="3600" b="1" i="1" dirty="0"/>
            </a:br>
            <a:br>
              <a:rPr lang="en-ZA" sz="3600" b="1" i="1" dirty="0"/>
            </a:br>
            <a:br>
              <a:rPr lang="en-ZA" sz="3600" b="1" i="1" dirty="0"/>
            </a:br>
            <a:br>
              <a:rPr lang="en-ZA" sz="3600" b="1" i="1" dirty="0"/>
            </a:br>
            <a:br>
              <a:rPr lang="en-ZA" sz="3600" b="1" i="1" dirty="0"/>
            </a:br>
            <a:br>
              <a:rPr lang="en-ZA" sz="3600" b="1" i="1" dirty="0"/>
            </a:br>
            <a:br>
              <a:rPr lang="en-ZA" sz="3600" b="1" i="1" dirty="0"/>
            </a:br>
            <a:br>
              <a:rPr lang="en-ZA" sz="3600" b="1" i="1" dirty="0"/>
            </a:br>
            <a:r>
              <a:rPr lang="en-ZA" sz="3600" b="1" i="1" dirty="0"/>
              <a:t>“</a:t>
            </a:r>
            <a:r>
              <a:rPr lang="en-ZA" sz="4000" b="1" i="1" dirty="0"/>
              <a:t>Towards the Development of a Land Degradation Baseline and Resource Mobilization Framework for the SADC Sub Regional </a:t>
            </a:r>
            <a:r>
              <a:rPr lang="en-US" sz="4000" b="1" i="1" dirty="0"/>
              <a:t>Action Programme to Combat Desertification (SRAP)</a:t>
            </a:r>
            <a:r>
              <a:rPr lang="en-ZA" sz="4000" b="1" i="1" dirty="0"/>
              <a:t>”</a:t>
            </a:r>
            <a:br>
              <a:rPr lang="en-ZA" sz="5400" b="1" dirty="0"/>
            </a:br>
            <a:endParaRPr lang="en-ZA" sz="5400" b="1" dirty="0"/>
          </a:p>
        </p:txBody>
      </p:sp>
      <p:sp>
        <p:nvSpPr>
          <p:cNvPr id="3" name="Subtitle 2"/>
          <p:cNvSpPr>
            <a:spLocks noGrp="1"/>
          </p:cNvSpPr>
          <p:nvPr>
            <p:ph type="subTitle" idx="1"/>
          </p:nvPr>
        </p:nvSpPr>
        <p:spPr>
          <a:xfrm>
            <a:off x="2318146" y="3765366"/>
            <a:ext cx="9130294" cy="1074059"/>
          </a:xfrm>
        </p:spPr>
        <p:txBody>
          <a:bodyPr>
            <a:normAutofit fontScale="70000" lnSpcReduction="20000"/>
          </a:bodyPr>
          <a:lstStyle/>
          <a:p>
            <a:r>
              <a:rPr lang="en-ZA" b="1" dirty="0"/>
              <a:t>Presented by Titus Dlamini, IUCN Environmental Consultant</a:t>
            </a:r>
          </a:p>
          <a:p>
            <a:r>
              <a:rPr lang="en-ZA" b="1" dirty="0"/>
              <a:t>14 September 2017</a:t>
            </a:r>
          </a:p>
          <a:p>
            <a:r>
              <a:rPr lang="en-ZA" b="1" dirty="0"/>
              <a:t>UNCCD COP 13, </a:t>
            </a:r>
            <a:r>
              <a:rPr lang="en-US" b="1" dirty="0"/>
              <a:t>Landscapes Restoration Day , Rio </a:t>
            </a:r>
            <a:r>
              <a:rPr lang="en-US" b="1" dirty="0" err="1"/>
              <a:t>Pavillion</a:t>
            </a:r>
            <a:endParaRPr lang="en-ZA" b="1" dirty="0"/>
          </a:p>
        </p:txBody>
      </p:sp>
    </p:spTree>
    <p:extLst>
      <p:ext uri="{BB962C8B-B14F-4D97-AF65-F5344CB8AC3E}">
        <p14:creationId xmlns:p14="http://schemas.microsoft.com/office/powerpoint/2010/main" val="285640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0678365"/>
              </p:ext>
            </p:extLst>
          </p:nvPr>
        </p:nvGraphicFramePr>
        <p:xfrm>
          <a:off x="0" y="0"/>
          <a:ext cx="12192000" cy="7402703"/>
        </p:xfrm>
        <a:graphic>
          <a:graphicData uri="http://schemas.openxmlformats.org/drawingml/2006/table">
            <a:tbl>
              <a:tblPr firstRow="1" firstCol="1" bandRow="1">
                <a:tableStyleId>{5C22544A-7EE6-4342-B048-85BDC9FD1C3A}</a:tableStyleId>
              </a:tblPr>
              <a:tblGrid>
                <a:gridCol w="2167120">
                  <a:extLst>
                    <a:ext uri="{9D8B030D-6E8A-4147-A177-3AD203B41FA5}">
                      <a16:colId xmlns:a16="http://schemas.microsoft.com/office/drawing/2014/main" val="20000"/>
                    </a:ext>
                  </a:extLst>
                </a:gridCol>
                <a:gridCol w="1853709">
                  <a:extLst>
                    <a:ext uri="{9D8B030D-6E8A-4147-A177-3AD203B41FA5}">
                      <a16:colId xmlns:a16="http://schemas.microsoft.com/office/drawing/2014/main" val="20001"/>
                    </a:ext>
                  </a:extLst>
                </a:gridCol>
                <a:gridCol w="1853709">
                  <a:extLst>
                    <a:ext uri="{9D8B030D-6E8A-4147-A177-3AD203B41FA5}">
                      <a16:colId xmlns:a16="http://schemas.microsoft.com/office/drawing/2014/main" val="20002"/>
                    </a:ext>
                  </a:extLst>
                </a:gridCol>
                <a:gridCol w="1696572">
                  <a:extLst>
                    <a:ext uri="{9D8B030D-6E8A-4147-A177-3AD203B41FA5}">
                      <a16:colId xmlns:a16="http://schemas.microsoft.com/office/drawing/2014/main" val="20003"/>
                    </a:ext>
                  </a:extLst>
                </a:gridCol>
                <a:gridCol w="1696572">
                  <a:extLst>
                    <a:ext uri="{9D8B030D-6E8A-4147-A177-3AD203B41FA5}">
                      <a16:colId xmlns:a16="http://schemas.microsoft.com/office/drawing/2014/main" val="20004"/>
                    </a:ext>
                  </a:extLst>
                </a:gridCol>
                <a:gridCol w="1510078">
                  <a:extLst>
                    <a:ext uri="{9D8B030D-6E8A-4147-A177-3AD203B41FA5}">
                      <a16:colId xmlns:a16="http://schemas.microsoft.com/office/drawing/2014/main" val="20005"/>
                    </a:ext>
                  </a:extLst>
                </a:gridCol>
                <a:gridCol w="1414240">
                  <a:extLst>
                    <a:ext uri="{9D8B030D-6E8A-4147-A177-3AD203B41FA5}">
                      <a16:colId xmlns:a16="http://schemas.microsoft.com/office/drawing/2014/main" val="20006"/>
                    </a:ext>
                  </a:extLst>
                </a:gridCol>
              </a:tblGrid>
              <a:tr h="280891">
                <a:tc rowSpan="2">
                  <a:txBody>
                    <a:bodyPr/>
                    <a:lstStyle/>
                    <a:p>
                      <a:pPr>
                        <a:lnSpc>
                          <a:spcPct val="107000"/>
                        </a:lnSpc>
                        <a:spcAft>
                          <a:spcPts val="0"/>
                        </a:spcAft>
                      </a:pPr>
                      <a:r>
                        <a:rPr lang="en-US" sz="1800" dirty="0">
                          <a:effectLst/>
                        </a:rPr>
                        <a:t>Land cover class</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gridSpan="6">
                  <a:txBody>
                    <a:bodyPr/>
                    <a:lstStyle/>
                    <a:p>
                      <a:pPr algn="ctr">
                        <a:lnSpc>
                          <a:spcPct val="107000"/>
                        </a:lnSpc>
                        <a:spcAft>
                          <a:spcPts val="0"/>
                        </a:spcAft>
                      </a:pPr>
                      <a:r>
                        <a:rPr lang="en-US" sz="1800" dirty="0">
                          <a:effectLst/>
                        </a:rPr>
                        <a:t>Land productivity dynamics class (sq. km) based on NDVI </a:t>
                      </a:r>
                      <a:r>
                        <a:rPr lang="en-US" sz="1800" baseline="0" dirty="0">
                          <a:effectLst/>
                        </a:rPr>
                        <a:t>for </a:t>
                      </a:r>
                      <a:r>
                        <a:rPr lang="en-US" sz="1800" dirty="0">
                          <a:effectLst/>
                        </a:rPr>
                        <a:t>1999</a:t>
                      </a:r>
                      <a:r>
                        <a:rPr lang="en-US" sz="1800" baseline="0" dirty="0">
                          <a:effectLst/>
                        </a:rPr>
                        <a:t> to </a:t>
                      </a:r>
                      <a:r>
                        <a:rPr lang="en-US" sz="1800" dirty="0">
                          <a:effectLst/>
                        </a:rPr>
                        <a:t>2014</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8730">
                <a:tc vMerge="1">
                  <a:txBody>
                    <a:bodyPr/>
                    <a:lstStyle/>
                    <a:p>
                      <a:endParaRPr lang="en-ZA"/>
                    </a:p>
                  </a:txBody>
                  <a:tcPr/>
                </a:tc>
                <a:tc>
                  <a:txBody>
                    <a:bodyPr/>
                    <a:lstStyle/>
                    <a:p>
                      <a:pPr>
                        <a:lnSpc>
                          <a:spcPct val="107000"/>
                        </a:lnSpc>
                        <a:spcAft>
                          <a:spcPts val="0"/>
                        </a:spcAft>
                      </a:pPr>
                      <a:r>
                        <a:rPr lang="en-US" sz="2000" dirty="0">
                          <a:effectLst/>
                        </a:rPr>
                        <a:t>Declining</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nSpc>
                          <a:spcPct val="107000"/>
                        </a:lnSpc>
                        <a:spcAft>
                          <a:spcPts val="0"/>
                        </a:spcAft>
                      </a:pPr>
                      <a:r>
                        <a:rPr lang="en-US" sz="2000" dirty="0">
                          <a:effectLst/>
                        </a:rPr>
                        <a:t>Early signs of decline</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nSpc>
                          <a:spcPct val="107000"/>
                        </a:lnSpc>
                        <a:spcAft>
                          <a:spcPts val="0"/>
                        </a:spcAft>
                      </a:pPr>
                      <a:r>
                        <a:rPr lang="en-US" sz="2000" dirty="0">
                          <a:effectLst/>
                        </a:rPr>
                        <a:t>Stable but stressed</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nSpc>
                          <a:spcPct val="107000"/>
                        </a:lnSpc>
                        <a:spcAft>
                          <a:spcPts val="0"/>
                        </a:spcAft>
                      </a:pPr>
                      <a:r>
                        <a:rPr lang="en-US" sz="2000" dirty="0">
                          <a:effectLst/>
                        </a:rPr>
                        <a:t>Stable not stressed</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nSpc>
                          <a:spcPct val="107000"/>
                        </a:lnSpc>
                        <a:spcAft>
                          <a:spcPts val="0"/>
                        </a:spcAft>
                      </a:pPr>
                      <a:r>
                        <a:rPr lang="en-US" sz="2000" dirty="0">
                          <a:effectLst/>
                        </a:rPr>
                        <a:t>Increasing</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nSpc>
                          <a:spcPct val="107000"/>
                        </a:lnSpc>
                        <a:spcAft>
                          <a:spcPts val="0"/>
                        </a:spcAft>
                      </a:pPr>
                      <a:r>
                        <a:rPr lang="en-US" sz="2000" dirty="0">
                          <a:effectLst/>
                        </a:rPr>
                        <a:t>No data</a:t>
                      </a:r>
                      <a:endParaRPr lang="en-ZA"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1"/>
                  </a:ext>
                </a:extLst>
              </a:tr>
              <a:tr h="574819">
                <a:tc>
                  <a:txBody>
                    <a:bodyPr/>
                    <a:lstStyle/>
                    <a:p>
                      <a:pPr>
                        <a:lnSpc>
                          <a:spcPct val="107000"/>
                        </a:lnSpc>
                        <a:spcAft>
                          <a:spcPts val="0"/>
                        </a:spcAft>
                      </a:pPr>
                      <a:r>
                        <a:rPr lang="en-US" sz="1800" dirty="0">
                          <a:effectLst/>
                        </a:rPr>
                        <a:t>Agriculture</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10,249,344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14,812,011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11,494,521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76,866,237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22,955,427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614,538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2"/>
                  </a:ext>
                </a:extLst>
              </a:tr>
              <a:tr h="574819">
                <a:tc>
                  <a:txBody>
                    <a:bodyPr/>
                    <a:lstStyle/>
                    <a:p>
                      <a:pPr>
                        <a:lnSpc>
                          <a:spcPct val="107000"/>
                        </a:lnSpc>
                        <a:spcAft>
                          <a:spcPts val="0"/>
                        </a:spcAft>
                      </a:pPr>
                      <a:r>
                        <a:rPr lang="en-US" sz="1800">
                          <a:effectLst/>
                        </a:rPr>
                        <a:t>Bare area</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1,932,687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1,151,217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368,631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6,790,734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161,865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11,017,548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3"/>
                  </a:ext>
                </a:extLst>
              </a:tr>
              <a:tr h="574819">
                <a:tc>
                  <a:txBody>
                    <a:bodyPr/>
                    <a:lstStyle/>
                    <a:p>
                      <a:pPr>
                        <a:lnSpc>
                          <a:spcPct val="107000"/>
                        </a:lnSpc>
                        <a:spcAft>
                          <a:spcPts val="0"/>
                        </a:spcAft>
                      </a:pPr>
                      <a:r>
                        <a:rPr lang="en-US" sz="1800">
                          <a:effectLst/>
                        </a:rPr>
                        <a:t>Forest</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8,060,175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22,310,361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35,318,322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212,927,823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162,244,755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1,494,009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4"/>
                  </a:ext>
                </a:extLst>
              </a:tr>
              <a:tr h="574819">
                <a:tc>
                  <a:txBody>
                    <a:bodyPr/>
                    <a:lstStyle/>
                    <a:p>
                      <a:pPr>
                        <a:lnSpc>
                          <a:spcPct val="107000"/>
                        </a:lnSpc>
                        <a:spcAft>
                          <a:spcPts val="0"/>
                        </a:spcAft>
                      </a:pPr>
                      <a:r>
                        <a:rPr lang="en-US" sz="1800">
                          <a:effectLst/>
                        </a:rPr>
                        <a:t>Grassland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7,385,634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16,213,131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7,043,733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76,350,573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12,356,658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432,702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5"/>
                  </a:ext>
                </a:extLst>
              </a:tr>
              <a:tr h="574819">
                <a:tc>
                  <a:txBody>
                    <a:bodyPr/>
                    <a:lstStyle/>
                    <a:p>
                      <a:pPr>
                        <a:lnSpc>
                          <a:spcPct val="107000"/>
                        </a:lnSpc>
                        <a:spcAft>
                          <a:spcPts val="0"/>
                        </a:spcAft>
                      </a:pPr>
                      <a:r>
                        <a:rPr lang="en-US" sz="1800">
                          <a:effectLst/>
                        </a:rPr>
                        <a:t>Settlement</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317,700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176,400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146,250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767,259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145,242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38,232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6"/>
                  </a:ext>
                </a:extLst>
              </a:tr>
              <a:tr h="574819">
                <a:tc>
                  <a:txBody>
                    <a:bodyPr/>
                    <a:lstStyle/>
                    <a:p>
                      <a:pPr>
                        <a:lnSpc>
                          <a:spcPct val="107000"/>
                        </a:lnSpc>
                        <a:spcAft>
                          <a:spcPts val="0"/>
                        </a:spcAft>
                      </a:pPr>
                      <a:r>
                        <a:rPr lang="en-US" sz="1800">
                          <a:effectLst/>
                        </a:rPr>
                        <a:t>Shrubland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26,361,999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34,773,165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11,549,259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109,128,924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22,587,714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1,077,273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7"/>
                  </a:ext>
                </a:extLst>
              </a:tr>
              <a:tr h="574819">
                <a:tc>
                  <a:txBody>
                    <a:bodyPr/>
                    <a:lstStyle/>
                    <a:p>
                      <a:pPr>
                        <a:lnSpc>
                          <a:spcPct val="107000"/>
                        </a:lnSpc>
                        <a:spcAft>
                          <a:spcPts val="0"/>
                        </a:spcAft>
                      </a:pPr>
                      <a:r>
                        <a:rPr lang="en-US" sz="1800">
                          <a:effectLst/>
                        </a:rPr>
                        <a:t>Sparse vegetation</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1,770,147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1,262,628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1,132,443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8,363,070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47,106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468,099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8"/>
                  </a:ext>
                </a:extLst>
              </a:tr>
              <a:tr h="574819">
                <a:tc>
                  <a:txBody>
                    <a:bodyPr/>
                    <a:lstStyle/>
                    <a:p>
                      <a:pPr>
                        <a:lnSpc>
                          <a:spcPct val="107000"/>
                        </a:lnSpc>
                        <a:spcAft>
                          <a:spcPts val="0"/>
                        </a:spcAft>
                      </a:pPr>
                      <a:r>
                        <a:rPr lang="en-US" sz="1800">
                          <a:effectLst/>
                        </a:rPr>
                        <a:t>Water</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433,647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185,850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323,487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1,985,625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537,435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14,560,794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09"/>
                  </a:ext>
                </a:extLst>
              </a:tr>
              <a:tr h="574819">
                <a:tc>
                  <a:txBody>
                    <a:bodyPr/>
                    <a:lstStyle/>
                    <a:p>
                      <a:pPr>
                        <a:lnSpc>
                          <a:spcPct val="107000"/>
                        </a:lnSpc>
                        <a:spcAft>
                          <a:spcPts val="0"/>
                        </a:spcAft>
                      </a:pPr>
                      <a:r>
                        <a:rPr lang="en-US" sz="1800">
                          <a:effectLst/>
                        </a:rPr>
                        <a:t>Wetland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1,083,510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961,488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1,242,774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6,549,732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5,468,778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656,487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10"/>
                  </a:ext>
                </a:extLst>
              </a:tr>
              <a:tr h="574819">
                <a:tc>
                  <a:txBody>
                    <a:bodyPr/>
                    <a:lstStyle/>
                    <a:p>
                      <a:pPr>
                        <a:lnSpc>
                          <a:spcPct val="107000"/>
                        </a:lnSpc>
                        <a:spcAft>
                          <a:spcPts val="0"/>
                        </a:spcAft>
                      </a:pPr>
                      <a:r>
                        <a:rPr lang="en-US" sz="1800">
                          <a:effectLst/>
                        </a:rPr>
                        <a:t>Total (ha)</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57,594,843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91,846,251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68,619,420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499,729,977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           226,504,980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           30,359,682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11"/>
                  </a:ext>
                </a:extLst>
              </a:tr>
              <a:tr h="574819">
                <a:tc>
                  <a:txBody>
                    <a:bodyPr/>
                    <a:lstStyle/>
                    <a:p>
                      <a:pPr>
                        <a:lnSpc>
                          <a:spcPct val="107000"/>
                        </a:lnSpc>
                        <a:spcAft>
                          <a:spcPts val="0"/>
                        </a:spcAft>
                      </a:pPr>
                      <a:r>
                        <a:rPr lang="en-US" sz="1800" dirty="0">
                          <a:effectLst/>
                        </a:rPr>
                        <a:t>Percentage of total land area</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5.9%</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9.4%</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7.0%</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51.3%</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a:effectLst/>
                        </a:rPr>
                        <a:t>23.2%</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tc>
                  <a:txBody>
                    <a:bodyPr/>
                    <a:lstStyle/>
                    <a:p>
                      <a:pPr algn="r">
                        <a:lnSpc>
                          <a:spcPct val="107000"/>
                        </a:lnSpc>
                        <a:spcAft>
                          <a:spcPts val="0"/>
                        </a:spcAft>
                      </a:pPr>
                      <a:r>
                        <a:rPr lang="en-US" sz="1800" dirty="0">
                          <a:effectLst/>
                        </a:rPr>
                        <a:t>3.1%</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0992" marR="60992" marT="0" marB="0" anchor="b"/>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2"/>
          </p:nvPr>
        </p:nvSpPr>
        <p:spPr>
          <a:xfrm>
            <a:off x="11380981" y="6191862"/>
            <a:ext cx="811019" cy="503578"/>
          </a:xfrm>
        </p:spPr>
        <p:txBody>
          <a:bodyPr/>
          <a:lstStyle/>
          <a:p>
            <a:fld id="{7A53832A-B492-43EB-A0D6-2FE86FEA48CB}" type="slidenum">
              <a:rPr lang="en-ZA" smtClean="0"/>
              <a:t>10</a:t>
            </a:fld>
            <a:endParaRPr lang="en-ZA" dirty="0"/>
          </a:p>
        </p:txBody>
      </p:sp>
    </p:spTree>
    <p:extLst>
      <p:ext uri="{BB962C8B-B14F-4D97-AF65-F5344CB8AC3E}">
        <p14:creationId xmlns:p14="http://schemas.microsoft.com/office/powerpoint/2010/main" val="71299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5074276" cy="685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357611" y="0"/>
            <a:ext cx="6516710" cy="2477601"/>
          </a:xfrm>
          <a:prstGeom prst="rect">
            <a:avLst/>
          </a:prstGeom>
        </p:spPr>
        <p:txBody>
          <a:bodyPr wrap="square">
            <a:spAutoFit/>
          </a:bodyPr>
          <a:lstStyle/>
          <a:p>
            <a:pPr algn="just">
              <a:lnSpc>
                <a:spcPct val="150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SADC Land Productivity Dynamics </a:t>
            </a:r>
            <a:endParaRPr lang="en-ZA"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6% of the sub region is experiencing declining productivity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an additional 9.4% is showing early signs of decline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about half  (51%) the land area is stable and not showing any sign of land degradation stress </a:t>
            </a:r>
          </a:p>
          <a:p>
            <a:pPr marL="342900" lvl="0" indent="-342900" algn="just">
              <a:spcAft>
                <a:spcPts val="8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23% is showing signs of increasing productivity or recovery.</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73.3% showed either stable or increasing LPD</a:t>
            </a:r>
            <a:endParaRPr lang="en-ZA" dirty="0"/>
          </a:p>
        </p:txBody>
      </p:sp>
      <p:sp>
        <p:nvSpPr>
          <p:cNvPr id="4" name="TextBox 3"/>
          <p:cNvSpPr txBox="1"/>
          <p:nvPr/>
        </p:nvSpPr>
        <p:spPr>
          <a:xfrm>
            <a:off x="5074276" y="2822807"/>
            <a:ext cx="7117723" cy="3862596"/>
          </a:xfrm>
          <a:prstGeom prst="rect">
            <a:avLst/>
          </a:prstGeom>
          <a:noFill/>
        </p:spPr>
        <p:txBody>
          <a:bodyPr wrap="square" rtlCol="0">
            <a:spAutoFit/>
          </a:bodyPr>
          <a:lstStyle/>
          <a:p>
            <a:pPr algn="just"/>
            <a:r>
              <a:rPr lang="en-US" sz="1900" b="1" dirty="0"/>
              <a:t>Wetland:  </a:t>
            </a:r>
            <a:r>
              <a:rPr lang="en-US" sz="1900" dirty="0"/>
              <a:t>5.2% of wetlands showed declining or stressed land </a:t>
            </a:r>
          </a:p>
          <a:p>
            <a:pPr algn="just"/>
            <a:r>
              <a:rPr lang="en-ZA" sz="1900" b="1" dirty="0" err="1"/>
              <a:t>Shrublands</a:t>
            </a:r>
            <a:r>
              <a:rPr lang="en-ZA" sz="1900" b="1" dirty="0"/>
              <a:t> </a:t>
            </a:r>
            <a:r>
              <a:rPr lang="en-US" sz="1900" b="1" dirty="0"/>
              <a:t>/woodlands</a:t>
            </a:r>
            <a:r>
              <a:rPr lang="en-ZA" sz="1900" dirty="0"/>
              <a:t>: </a:t>
            </a:r>
            <a:r>
              <a:rPr lang="en-US" sz="1900" dirty="0"/>
              <a:t> 35.3% declined or stressed LPD </a:t>
            </a:r>
          </a:p>
          <a:p>
            <a:pPr algn="just"/>
            <a:r>
              <a:rPr lang="en-US" sz="1900" b="1" dirty="0"/>
              <a:t>Sparsely vegetated: </a:t>
            </a:r>
            <a:r>
              <a:rPr lang="en-US" sz="1900" dirty="0"/>
              <a:t>64.6% had either stable or increasing LPD. </a:t>
            </a:r>
            <a:endParaRPr lang="en-ZA" sz="1900" dirty="0"/>
          </a:p>
          <a:p>
            <a:pPr lvl="0" algn="just"/>
            <a:r>
              <a:rPr lang="en-US" sz="1900" b="1" dirty="0"/>
              <a:t>Vegetated areas: </a:t>
            </a:r>
            <a:r>
              <a:rPr lang="en-US" sz="1900" dirty="0"/>
              <a:t>31.9% sparsely vegetated areas showed declining trends or signs of stress. </a:t>
            </a:r>
            <a:endParaRPr lang="en-ZA" sz="1900" dirty="0"/>
          </a:p>
          <a:p>
            <a:pPr lvl="0" algn="just"/>
            <a:r>
              <a:rPr lang="en-US" sz="1900" b="1" dirty="0"/>
              <a:t>Settlement areas: </a:t>
            </a:r>
            <a:r>
              <a:rPr lang="en-US" sz="1900" dirty="0"/>
              <a:t>40.2% of the land area showed declining or stressed LPD (highest Pressure).</a:t>
            </a:r>
            <a:endParaRPr lang="en-ZA" sz="1900" dirty="0"/>
          </a:p>
          <a:p>
            <a:pPr lvl="0" algn="just"/>
            <a:r>
              <a:rPr lang="en-US" sz="1900" b="1" dirty="0"/>
              <a:t>Forests:  </a:t>
            </a:r>
            <a:r>
              <a:rPr lang="en-US" sz="1900" dirty="0"/>
              <a:t>Approx. 14.8% under declining or stressed conditions, while 85.2% had either stable or increasing land productivity dynamics. </a:t>
            </a:r>
            <a:endParaRPr lang="en-ZA" sz="1900" dirty="0"/>
          </a:p>
          <a:p>
            <a:pPr lvl="0" algn="just"/>
            <a:r>
              <a:rPr lang="en-US" sz="1900" b="1" dirty="0"/>
              <a:t>Agricultural land:  </a:t>
            </a:r>
            <a:r>
              <a:rPr lang="en-US" sz="1900" dirty="0"/>
              <a:t>26.7% showed declining or stressed LPD while </a:t>
            </a:r>
            <a:endParaRPr lang="en-ZA" sz="1900" dirty="0"/>
          </a:p>
          <a:p>
            <a:pPr lvl="0" algn="just"/>
            <a:r>
              <a:rPr lang="en-US" sz="1900" dirty="0"/>
              <a:t>73.3% showed either stable or increasing LPD. </a:t>
            </a:r>
          </a:p>
          <a:p>
            <a:pPr lvl="0" algn="just"/>
            <a:endParaRPr lang="en-ZA" dirty="0"/>
          </a:p>
          <a:p>
            <a:endParaRPr lang="en-ZA" dirty="0"/>
          </a:p>
        </p:txBody>
      </p:sp>
      <p:sp>
        <p:nvSpPr>
          <p:cNvPr id="5" name="Slide Number Placeholder 4"/>
          <p:cNvSpPr>
            <a:spLocks noGrp="1"/>
          </p:cNvSpPr>
          <p:nvPr>
            <p:ph type="sldNum" sz="quarter" idx="12"/>
          </p:nvPr>
        </p:nvSpPr>
        <p:spPr/>
        <p:txBody>
          <a:bodyPr/>
          <a:lstStyle/>
          <a:p>
            <a:fld id="{7A53832A-B492-43EB-A0D6-2FE86FEA48CB}" type="slidenum">
              <a:rPr lang="en-ZA" smtClean="0"/>
              <a:t>11</a:t>
            </a:fld>
            <a:endParaRPr lang="en-ZA"/>
          </a:p>
        </p:txBody>
      </p:sp>
    </p:spTree>
    <p:extLst>
      <p:ext uri="{BB962C8B-B14F-4D97-AF65-F5344CB8AC3E}">
        <p14:creationId xmlns:p14="http://schemas.microsoft.com/office/powerpoint/2010/main" val="103953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6091869"/>
              </p:ext>
            </p:extLst>
          </p:nvPr>
        </p:nvGraphicFramePr>
        <p:xfrm>
          <a:off x="115911" y="77274"/>
          <a:ext cx="11887198" cy="7026004"/>
        </p:xfrm>
        <a:graphic>
          <a:graphicData uri="http://schemas.openxmlformats.org/drawingml/2006/table">
            <a:tbl>
              <a:tblPr firstRow="1" firstCol="1" bandRow="1">
                <a:tableStyleId>{5C22544A-7EE6-4342-B048-85BDC9FD1C3A}</a:tableStyleId>
              </a:tblPr>
              <a:tblGrid>
                <a:gridCol w="3241964">
                  <a:extLst>
                    <a:ext uri="{9D8B030D-6E8A-4147-A177-3AD203B41FA5}">
                      <a16:colId xmlns:a16="http://schemas.microsoft.com/office/drawing/2014/main" val="20000"/>
                    </a:ext>
                  </a:extLst>
                </a:gridCol>
                <a:gridCol w="1901150">
                  <a:extLst>
                    <a:ext uri="{9D8B030D-6E8A-4147-A177-3AD203B41FA5}">
                      <a16:colId xmlns:a16="http://schemas.microsoft.com/office/drawing/2014/main" val="20001"/>
                    </a:ext>
                  </a:extLst>
                </a:gridCol>
                <a:gridCol w="1941176">
                  <a:extLst>
                    <a:ext uri="{9D8B030D-6E8A-4147-A177-3AD203B41FA5}">
                      <a16:colId xmlns:a16="http://schemas.microsoft.com/office/drawing/2014/main" val="20002"/>
                    </a:ext>
                  </a:extLst>
                </a:gridCol>
                <a:gridCol w="2328076">
                  <a:extLst>
                    <a:ext uri="{9D8B030D-6E8A-4147-A177-3AD203B41FA5}">
                      <a16:colId xmlns:a16="http://schemas.microsoft.com/office/drawing/2014/main" val="20003"/>
                    </a:ext>
                  </a:extLst>
                </a:gridCol>
                <a:gridCol w="2474832">
                  <a:extLst>
                    <a:ext uri="{9D8B030D-6E8A-4147-A177-3AD203B41FA5}">
                      <a16:colId xmlns:a16="http://schemas.microsoft.com/office/drawing/2014/main" val="20004"/>
                    </a:ext>
                  </a:extLst>
                </a:gridCol>
              </a:tblGrid>
              <a:tr h="1144145">
                <a:tc>
                  <a:txBody>
                    <a:bodyPr/>
                    <a:lstStyle/>
                    <a:p>
                      <a:pPr>
                        <a:lnSpc>
                          <a:spcPct val="107000"/>
                        </a:lnSpc>
                        <a:spcAft>
                          <a:spcPts val="0"/>
                        </a:spcAft>
                      </a:pPr>
                      <a:r>
                        <a:rPr lang="en-US" sz="2800" dirty="0">
                          <a:effectLst/>
                        </a:rPr>
                        <a:t> </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gridSpan="3">
                  <a:txBody>
                    <a:bodyPr/>
                    <a:lstStyle/>
                    <a:p>
                      <a:pPr>
                        <a:lnSpc>
                          <a:spcPct val="107000"/>
                        </a:lnSpc>
                        <a:spcAft>
                          <a:spcPts val="0"/>
                        </a:spcAft>
                      </a:pPr>
                      <a:r>
                        <a:rPr lang="en-US" sz="2600" dirty="0">
                          <a:effectLst/>
                        </a:rPr>
                        <a:t>Soil Organic Carbon (</a:t>
                      </a:r>
                      <a:r>
                        <a:rPr lang="en-US" sz="2600" dirty="0" err="1">
                          <a:effectLst/>
                        </a:rPr>
                        <a:t>tonnes</a:t>
                      </a:r>
                      <a:r>
                        <a:rPr lang="en-US" sz="2600" dirty="0">
                          <a:effectLst/>
                        </a:rPr>
                        <a:t> C/ha at 0-30</a:t>
                      </a:r>
                      <a:r>
                        <a:rPr lang="en-US" sz="2600" baseline="0" dirty="0">
                          <a:effectLst/>
                        </a:rPr>
                        <a:t> cm, ISRIC data</a:t>
                      </a:r>
                      <a:r>
                        <a:rPr lang="en-US" sz="2800" dirty="0">
                          <a:effectLst/>
                        </a:rPr>
                        <a:t>)</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a:txBody>
                    <a:bodyPr/>
                    <a:lstStyle/>
                    <a:p>
                      <a:pPr>
                        <a:lnSpc>
                          <a:spcPct val="107000"/>
                        </a:lnSpc>
                        <a:spcAft>
                          <a:spcPts val="0"/>
                        </a:spcAft>
                      </a:pPr>
                      <a:r>
                        <a:rPr lang="en-US" sz="2800" dirty="0">
                          <a:effectLst/>
                        </a:rPr>
                        <a:t> [</a:t>
                      </a:r>
                      <a:r>
                        <a:rPr lang="en-GB" sz="2800" dirty="0">
                          <a:effectLst/>
                        </a:rPr>
                        <a:t>using 2015 land Cover Area</a:t>
                      </a:r>
                      <a:r>
                        <a:rPr lang="en-US" sz="2800" dirty="0">
                          <a:effectLst/>
                        </a:rPr>
                        <a:t>]</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893404">
                <a:tc>
                  <a:txBody>
                    <a:bodyPr/>
                    <a:lstStyle/>
                    <a:p>
                      <a:pPr>
                        <a:lnSpc>
                          <a:spcPct val="107000"/>
                        </a:lnSpc>
                        <a:spcAft>
                          <a:spcPts val="0"/>
                        </a:spcAft>
                      </a:pPr>
                      <a:r>
                        <a:rPr lang="en-US" sz="2800">
                          <a:effectLst/>
                        </a:rPr>
                        <a:t>Land cover type</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2800">
                          <a:effectLst/>
                        </a:rPr>
                        <a:t>Mean</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SOC %</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2800">
                          <a:effectLst/>
                        </a:rPr>
                        <a:t>Standard deviation</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2800" dirty="0">
                          <a:effectLst/>
                        </a:rPr>
                        <a:t>Total SOC (Gt C)</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485106">
                <a:tc>
                  <a:txBody>
                    <a:bodyPr/>
                    <a:lstStyle/>
                    <a:p>
                      <a:pPr>
                        <a:lnSpc>
                          <a:spcPct val="107000"/>
                        </a:lnSpc>
                        <a:spcAft>
                          <a:spcPts val="0"/>
                        </a:spcAft>
                      </a:pPr>
                      <a:r>
                        <a:rPr lang="en-US" sz="2800">
                          <a:effectLst/>
                        </a:rPr>
                        <a:t>Agriculture</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47.09</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0.92</a:t>
                      </a:r>
                    </a:p>
                  </a:txBody>
                  <a:tcPr marL="5443" marR="5443" marT="5443" marB="0" anchor="b"/>
                </a:tc>
                <a:tc>
                  <a:txBody>
                    <a:bodyPr/>
                    <a:lstStyle/>
                    <a:p>
                      <a:pPr algn="r">
                        <a:lnSpc>
                          <a:spcPct val="107000"/>
                        </a:lnSpc>
                        <a:spcAft>
                          <a:spcPts val="0"/>
                        </a:spcAft>
                      </a:pPr>
                      <a:r>
                        <a:rPr lang="en-US" sz="2800" dirty="0">
                          <a:effectLst/>
                        </a:rPr>
                        <a:t>24.03</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7.958</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485106">
                <a:tc>
                  <a:txBody>
                    <a:bodyPr/>
                    <a:lstStyle/>
                    <a:p>
                      <a:pPr>
                        <a:lnSpc>
                          <a:spcPct val="107000"/>
                        </a:lnSpc>
                        <a:spcAft>
                          <a:spcPts val="0"/>
                        </a:spcAft>
                      </a:pPr>
                      <a:r>
                        <a:rPr lang="en-US" sz="2800">
                          <a:effectLst/>
                        </a:rPr>
                        <a:t>Forest</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55.71</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1.09</a:t>
                      </a:r>
                    </a:p>
                  </a:txBody>
                  <a:tcPr marL="5443" marR="5443" marT="5443" marB="0" anchor="b"/>
                </a:tc>
                <a:tc>
                  <a:txBody>
                    <a:bodyPr/>
                    <a:lstStyle/>
                    <a:p>
                      <a:pPr algn="r">
                        <a:lnSpc>
                          <a:spcPct val="107000"/>
                        </a:lnSpc>
                        <a:spcAft>
                          <a:spcPts val="0"/>
                        </a:spcAft>
                      </a:pPr>
                      <a:r>
                        <a:rPr lang="en-US" sz="2800">
                          <a:effectLst/>
                        </a:rPr>
                        <a:t>23.40</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30.421</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485106">
                <a:tc>
                  <a:txBody>
                    <a:bodyPr/>
                    <a:lstStyle/>
                    <a:p>
                      <a:pPr>
                        <a:lnSpc>
                          <a:spcPct val="107000"/>
                        </a:lnSpc>
                        <a:spcAft>
                          <a:spcPts val="0"/>
                        </a:spcAft>
                      </a:pPr>
                      <a:r>
                        <a:rPr lang="en-US" sz="2800">
                          <a:effectLst/>
                        </a:rPr>
                        <a:t>Grassland</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32.62</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0.64</a:t>
                      </a:r>
                    </a:p>
                  </a:txBody>
                  <a:tcPr marL="5443" marR="5443" marT="5443" marB="0" anchor="b"/>
                </a:tc>
                <a:tc>
                  <a:txBody>
                    <a:bodyPr/>
                    <a:lstStyle/>
                    <a:p>
                      <a:pPr algn="r">
                        <a:lnSpc>
                          <a:spcPct val="107000"/>
                        </a:lnSpc>
                        <a:spcAft>
                          <a:spcPts val="0"/>
                        </a:spcAft>
                      </a:pPr>
                      <a:r>
                        <a:rPr lang="en-US" sz="2800" dirty="0">
                          <a:effectLst/>
                        </a:rPr>
                        <a:t>21.91</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4.822</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485106">
                <a:tc>
                  <a:txBody>
                    <a:bodyPr/>
                    <a:lstStyle/>
                    <a:p>
                      <a:pPr>
                        <a:lnSpc>
                          <a:spcPct val="107000"/>
                        </a:lnSpc>
                        <a:spcAft>
                          <a:spcPts val="0"/>
                        </a:spcAft>
                      </a:pPr>
                      <a:r>
                        <a:rPr lang="en-US" sz="2800">
                          <a:effectLst/>
                        </a:rPr>
                        <a:t>Shrubland</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29.39</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0.58</a:t>
                      </a:r>
                    </a:p>
                  </a:txBody>
                  <a:tcPr marL="5443" marR="5443" marT="5443" marB="0" anchor="b"/>
                </a:tc>
                <a:tc>
                  <a:txBody>
                    <a:bodyPr/>
                    <a:lstStyle/>
                    <a:p>
                      <a:pPr algn="r">
                        <a:lnSpc>
                          <a:spcPct val="107000"/>
                        </a:lnSpc>
                        <a:spcAft>
                          <a:spcPts val="0"/>
                        </a:spcAft>
                      </a:pPr>
                      <a:r>
                        <a:rPr lang="en-US" sz="2800" dirty="0">
                          <a:effectLst/>
                        </a:rPr>
                        <a:t>18.66</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7.457</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862331">
                <a:tc>
                  <a:txBody>
                    <a:bodyPr/>
                    <a:lstStyle/>
                    <a:p>
                      <a:pPr>
                        <a:lnSpc>
                          <a:spcPct val="107000"/>
                        </a:lnSpc>
                        <a:spcAft>
                          <a:spcPts val="0"/>
                        </a:spcAft>
                      </a:pPr>
                      <a:r>
                        <a:rPr lang="en-US" sz="2800">
                          <a:effectLst/>
                        </a:rPr>
                        <a:t>Sparse vegetation</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16.67</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0.33</a:t>
                      </a:r>
                    </a:p>
                  </a:txBody>
                  <a:tcPr marL="5443" marR="5443" marT="5443" marB="0" anchor="b"/>
                </a:tc>
                <a:tc>
                  <a:txBody>
                    <a:bodyPr/>
                    <a:lstStyle/>
                    <a:p>
                      <a:pPr algn="r">
                        <a:lnSpc>
                          <a:spcPct val="107000"/>
                        </a:lnSpc>
                        <a:spcAft>
                          <a:spcPts val="0"/>
                        </a:spcAft>
                      </a:pPr>
                      <a:r>
                        <a:rPr lang="en-US" sz="2800" dirty="0">
                          <a:effectLst/>
                        </a:rPr>
                        <a:t>13.46</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0.268</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485106">
                <a:tc>
                  <a:txBody>
                    <a:bodyPr/>
                    <a:lstStyle/>
                    <a:p>
                      <a:pPr>
                        <a:lnSpc>
                          <a:spcPct val="107000"/>
                        </a:lnSpc>
                        <a:spcAft>
                          <a:spcPts val="0"/>
                        </a:spcAft>
                      </a:pPr>
                      <a:r>
                        <a:rPr lang="en-US" sz="2800">
                          <a:effectLst/>
                        </a:rPr>
                        <a:t>Wetland</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64.078</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1.26</a:t>
                      </a:r>
                    </a:p>
                  </a:txBody>
                  <a:tcPr marL="5443" marR="5443" marT="5443" marB="0" anchor="b"/>
                </a:tc>
                <a:tc>
                  <a:txBody>
                    <a:bodyPr/>
                    <a:lstStyle/>
                    <a:p>
                      <a:pPr algn="r">
                        <a:lnSpc>
                          <a:spcPct val="107000"/>
                        </a:lnSpc>
                        <a:spcAft>
                          <a:spcPts val="0"/>
                        </a:spcAft>
                      </a:pPr>
                      <a:r>
                        <a:rPr lang="en-US" sz="2800" dirty="0">
                          <a:effectLst/>
                        </a:rPr>
                        <a:t>24.36</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1.259</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485106">
                <a:tc>
                  <a:txBody>
                    <a:bodyPr/>
                    <a:lstStyle/>
                    <a:p>
                      <a:pPr>
                        <a:lnSpc>
                          <a:spcPct val="107000"/>
                        </a:lnSpc>
                        <a:spcAft>
                          <a:spcPts val="0"/>
                        </a:spcAft>
                      </a:pPr>
                      <a:r>
                        <a:rPr lang="en-US" sz="2800">
                          <a:effectLst/>
                        </a:rPr>
                        <a:t>Settlement</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45.57</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0.89</a:t>
                      </a:r>
                    </a:p>
                  </a:txBody>
                  <a:tcPr marL="5443" marR="5443" marT="5443" marB="0" anchor="b"/>
                </a:tc>
                <a:tc>
                  <a:txBody>
                    <a:bodyPr/>
                    <a:lstStyle/>
                    <a:p>
                      <a:pPr algn="r">
                        <a:lnSpc>
                          <a:spcPct val="107000"/>
                        </a:lnSpc>
                        <a:spcAft>
                          <a:spcPts val="0"/>
                        </a:spcAft>
                      </a:pPr>
                      <a:r>
                        <a:rPr lang="en-US" sz="2800" dirty="0">
                          <a:effectLst/>
                        </a:rPr>
                        <a:t>18.63</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0.090</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485106">
                <a:tc>
                  <a:txBody>
                    <a:bodyPr/>
                    <a:lstStyle/>
                    <a:p>
                      <a:pPr>
                        <a:lnSpc>
                          <a:spcPct val="107000"/>
                        </a:lnSpc>
                        <a:spcAft>
                          <a:spcPts val="0"/>
                        </a:spcAft>
                      </a:pPr>
                      <a:r>
                        <a:rPr lang="en-US" sz="2800">
                          <a:effectLst/>
                        </a:rPr>
                        <a:t>Bare area</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15.56</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0.31</a:t>
                      </a:r>
                    </a:p>
                  </a:txBody>
                  <a:tcPr marL="5443" marR="5443" marT="5443" marB="0" anchor="b"/>
                </a:tc>
                <a:tc>
                  <a:txBody>
                    <a:bodyPr/>
                    <a:lstStyle/>
                    <a:p>
                      <a:pPr algn="r">
                        <a:lnSpc>
                          <a:spcPct val="107000"/>
                        </a:lnSpc>
                        <a:spcAft>
                          <a:spcPts val="0"/>
                        </a:spcAft>
                      </a:pPr>
                      <a:r>
                        <a:rPr lang="en-US" sz="2800">
                          <a:effectLst/>
                        </a:rPr>
                        <a:t>16.70</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0.411</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485106">
                <a:tc>
                  <a:txBody>
                    <a:bodyPr/>
                    <a:lstStyle/>
                    <a:p>
                      <a:pPr>
                        <a:lnSpc>
                          <a:spcPct val="107000"/>
                        </a:lnSpc>
                        <a:spcAft>
                          <a:spcPts val="0"/>
                        </a:spcAft>
                      </a:pPr>
                      <a:r>
                        <a:rPr lang="en-US" sz="2800">
                          <a:effectLst/>
                        </a:rPr>
                        <a:t>Water</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a:effectLst/>
                        </a:rPr>
                        <a:t>78.44</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fontAlgn="b"/>
                      <a:r>
                        <a:rPr lang="en-GB" sz="2800" b="0" i="0" u="none" strike="noStrike" dirty="0">
                          <a:solidFill>
                            <a:srgbClr val="000000"/>
                          </a:solidFill>
                          <a:effectLst/>
                          <a:latin typeface="+mn-lt"/>
                        </a:rPr>
                        <a:t>1.54</a:t>
                      </a:r>
                    </a:p>
                  </a:txBody>
                  <a:tcPr marL="5443" marR="5443" marT="5443" marB="0" anchor="b"/>
                </a:tc>
                <a:tc>
                  <a:txBody>
                    <a:bodyPr/>
                    <a:lstStyle/>
                    <a:p>
                      <a:pPr algn="r">
                        <a:lnSpc>
                          <a:spcPct val="107000"/>
                        </a:lnSpc>
                        <a:spcAft>
                          <a:spcPts val="0"/>
                        </a:spcAft>
                      </a:pPr>
                      <a:r>
                        <a:rPr lang="en-US" sz="2800">
                          <a:effectLst/>
                        </a:rPr>
                        <a:t>39.91</a:t>
                      </a:r>
                      <a:endParaRPr lang="en-ZA"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2800" dirty="0">
                          <a:effectLst/>
                        </a:rPr>
                        <a:t>0.445</a:t>
                      </a:r>
                      <a:endParaRPr lang="en-ZA"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7A53832A-B492-43EB-A0D6-2FE86FEA48CB}" type="slidenum">
              <a:rPr lang="en-ZA" smtClean="0"/>
              <a:t>12</a:t>
            </a:fld>
            <a:endParaRPr lang="en-ZA"/>
          </a:p>
        </p:txBody>
      </p:sp>
    </p:spTree>
    <p:extLst>
      <p:ext uri="{BB962C8B-B14F-4D97-AF65-F5344CB8AC3E}">
        <p14:creationId xmlns:p14="http://schemas.microsoft.com/office/powerpoint/2010/main" val="19501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8" y="217714"/>
            <a:ext cx="11437257" cy="5560497"/>
          </a:xfrm>
          <a:prstGeom prst="rect">
            <a:avLst/>
          </a:prstGeom>
        </p:spPr>
        <p:txBody>
          <a:bodyPr wrap="square">
            <a:spAutoFit/>
          </a:bodyPr>
          <a:lstStyle/>
          <a:p>
            <a:pPr algn="just">
              <a:lnSpc>
                <a:spcPct val="150000"/>
              </a:lnSpc>
              <a:spcAft>
                <a:spcPts val="800"/>
              </a:spcAft>
            </a:pPr>
            <a:r>
              <a:rPr lang="en-US" sz="2800" b="1" dirty="0">
                <a:ea typeface="SimSun" panose="02010600030101010101" pitchFamily="2" charset="-122"/>
                <a:cs typeface="Times New Roman" panose="02020603050405020304" pitchFamily="18" charset="0"/>
              </a:rPr>
              <a:t>Baseline Assessment &amp; Preliminary Findings </a:t>
            </a:r>
            <a:endParaRPr lang="en-US" sz="2800" b="1" dirty="0">
              <a:effectLst/>
              <a:ea typeface="SimSun" panose="02010600030101010101" pitchFamily="2" charset="-122"/>
              <a:cs typeface="Times New Roman" panose="02020603050405020304" pitchFamily="18" charset="0"/>
            </a:endParaRPr>
          </a:p>
          <a:p>
            <a:pPr marL="457200" indent="-457200" algn="just">
              <a:spcAft>
                <a:spcPts val="800"/>
              </a:spcAft>
              <a:buFont typeface="Arial" panose="020B0604020202020204" pitchFamily="34" charset="0"/>
              <a:buChar char="•"/>
            </a:pPr>
            <a:r>
              <a:rPr lang="en-US" sz="2800" dirty="0">
                <a:effectLst/>
                <a:ea typeface="SimSun" panose="02010600030101010101" pitchFamily="2" charset="-122"/>
                <a:cs typeface="Times New Roman" panose="02020603050405020304" pitchFamily="18" charset="0"/>
              </a:rPr>
              <a:t>Land degradation seems to be widespread and fragmented within each of the countries in the region. </a:t>
            </a:r>
          </a:p>
          <a:p>
            <a:pPr marL="457200" indent="-457200" algn="just">
              <a:spcAft>
                <a:spcPts val="800"/>
              </a:spcAft>
              <a:buFont typeface="Arial" panose="020B0604020202020204" pitchFamily="34" charset="0"/>
              <a:buChar char="•"/>
            </a:pPr>
            <a:r>
              <a:rPr lang="en-US" sz="2800" dirty="0">
                <a:ea typeface="SimSun" panose="02010600030101010101" pitchFamily="2" charset="-122"/>
                <a:cs typeface="Times New Roman" panose="02020603050405020304" pitchFamily="18" charset="0"/>
              </a:rPr>
              <a:t>1 % of Agricultural land in the Sub Region show a decrease in productivity, while 1.5 % show early signs of declining productivity</a:t>
            </a:r>
          </a:p>
          <a:p>
            <a:pPr marL="457200" indent="-457200" algn="just">
              <a:spcAft>
                <a:spcPts val="800"/>
              </a:spcAft>
              <a:buFont typeface="Arial" panose="020B0604020202020204" pitchFamily="34" charset="0"/>
              <a:buChar char="•"/>
            </a:pPr>
            <a:r>
              <a:rPr lang="en-US" sz="2800" dirty="0">
                <a:ea typeface="SimSun" panose="02010600030101010101" pitchFamily="2" charset="-122"/>
                <a:cs typeface="Times New Roman" panose="02020603050405020304" pitchFamily="18" charset="0"/>
              </a:rPr>
              <a:t>SOC levels are very low, +/- 1 % (should be minimum doubled to 2 %) </a:t>
            </a:r>
          </a:p>
          <a:p>
            <a:pPr marL="457200" indent="-457200" algn="just">
              <a:spcAft>
                <a:spcPts val="800"/>
              </a:spcAft>
              <a:buFont typeface="Arial" panose="020B0604020202020204" pitchFamily="34" charset="0"/>
              <a:buChar char="•"/>
            </a:pPr>
            <a:r>
              <a:rPr lang="en-US" sz="2800" dirty="0">
                <a:effectLst/>
                <a:ea typeface="SimSun" panose="02010600030101010101" pitchFamily="2" charset="-122"/>
                <a:cs typeface="Times New Roman" panose="02020603050405020304" pitchFamily="18" charset="0"/>
              </a:rPr>
              <a:t>The land cover change analysis reveals that forests remained stable between 2000 and 2015 with a slight increase (0.80%) whilst sparse vegetation reduced significantly (14%). </a:t>
            </a:r>
          </a:p>
          <a:p>
            <a:pPr marL="457200" indent="-457200" algn="just">
              <a:spcAft>
                <a:spcPts val="800"/>
              </a:spcAft>
              <a:buFont typeface="Arial" panose="020B0604020202020204" pitchFamily="34" charset="0"/>
              <a:buChar char="•"/>
            </a:pPr>
            <a:r>
              <a:rPr lang="en-US" sz="2800" dirty="0">
                <a:effectLst/>
                <a:ea typeface="SimSun" panose="02010600030101010101" pitchFamily="2" charset="-122"/>
                <a:cs typeface="Times New Roman" panose="02020603050405020304" pitchFamily="18" charset="0"/>
              </a:rPr>
              <a:t>Notably, the area under human settlement increased dramatically by close to 80%. </a:t>
            </a:r>
            <a:endParaRPr lang="en-ZA" sz="2800" dirty="0">
              <a:effectLst/>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a:xfrm>
            <a:off x="11380981" y="5526422"/>
            <a:ext cx="811019" cy="503578"/>
          </a:xfrm>
        </p:spPr>
        <p:txBody>
          <a:bodyPr/>
          <a:lstStyle/>
          <a:p>
            <a:fld id="{7A53832A-B492-43EB-A0D6-2FE86FEA48CB}" type="slidenum">
              <a:rPr lang="en-ZA" smtClean="0"/>
              <a:t>13</a:t>
            </a:fld>
            <a:endParaRPr lang="en-ZA" dirty="0"/>
          </a:p>
        </p:txBody>
      </p:sp>
    </p:spTree>
    <p:extLst>
      <p:ext uri="{BB962C8B-B14F-4D97-AF65-F5344CB8AC3E}">
        <p14:creationId xmlns:p14="http://schemas.microsoft.com/office/powerpoint/2010/main" val="337237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8" y="217714"/>
            <a:ext cx="11437257" cy="7602081"/>
          </a:xfrm>
          <a:prstGeom prst="rect">
            <a:avLst/>
          </a:prstGeom>
        </p:spPr>
        <p:txBody>
          <a:bodyPr wrap="square">
            <a:spAutoFit/>
          </a:bodyPr>
          <a:lstStyle/>
          <a:p>
            <a:pPr algn="just">
              <a:lnSpc>
                <a:spcPct val="150000"/>
              </a:lnSpc>
              <a:spcAft>
                <a:spcPts val="800"/>
              </a:spcAft>
            </a:pPr>
            <a:r>
              <a:rPr lang="en-US" sz="3200" b="1" dirty="0">
                <a:ea typeface="SimSun" panose="02010600030101010101" pitchFamily="2" charset="-122"/>
                <a:cs typeface="Times New Roman" panose="02020603050405020304" pitchFamily="18" charset="0"/>
              </a:rPr>
              <a:t>Baselines Assessment Preliminary Findings </a:t>
            </a:r>
          </a:p>
          <a:p>
            <a:pPr marL="457200" indent="-457200" algn="just">
              <a:spcAft>
                <a:spcPts val="800"/>
              </a:spcAft>
              <a:buFont typeface="Arial" panose="020B0604020202020204" pitchFamily="34" charset="0"/>
              <a:buChar char="•"/>
            </a:pPr>
            <a:r>
              <a:rPr lang="en-US" sz="3200" dirty="0">
                <a:cs typeface="Times New Roman" panose="02020603050405020304" pitchFamily="18" charset="0"/>
              </a:rPr>
              <a:t>A source of uncertainty in the land cover change detection (particularly for the natural vegetation group) could be seasonality and inter-annual climatic variations (e.g. El Nino). </a:t>
            </a:r>
          </a:p>
          <a:p>
            <a:pPr marL="457200" indent="-457200" algn="just">
              <a:spcAft>
                <a:spcPts val="800"/>
              </a:spcAft>
              <a:buFont typeface="Arial" panose="020B0604020202020204" pitchFamily="34" charset="0"/>
              <a:buChar char="•"/>
            </a:pPr>
            <a:r>
              <a:rPr lang="en-US" sz="3200" dirty="0">
                <a:cs typeface="Times New Roman" panose="02020603050405020304" pitchFamily="18" charset="0"/>
              </a:rPr>
              <a:t>Differing methodologies and classifications of land cover (e.g. woodland vs shrubland vs forest). </a:t>
            </a:r>
          </a:p>
          <a:p>
            <a:pPr marL="457200" indent="-457200" algn="just">
              <a:spcAft>
                <a:spcPts val="800"/>
              </a:spcAft>
              <a:buFont typeface="Arial" panose="020B0604020202020204" pitchFamily="34" charset="0"/>
              <a:buChar char="•"/>
            </a:pPr>
            <a:r>
              <a:rPr lang="en-US" sz="3200" dirty="0">
                <a:cs typeface="Times New Roman" panose="02020603050405020304" pitchFamily="18" charset="0"/>
              </a:rPr>
              <a:t>Need for more field and harmonized data collection and analysis specific to the ecosystems and soils of the region.</a:t>
            </a:r>
          </a:p>
          <a:p>
            <a:pPr marL="457200" indent="-457200" algn="just">
              <a:spcAft>
                <a:spcPts val="800"/>
              </a:spcAft>
              <a:buFont typeface="Arial" panose="020B0604020202020204" pitchFamily="34" charset="0"/>
              <a:buChar char="•"/>
            </a:pPr>
            <a:r>
              <a:rPr lang="en-US" sz="3200" dirty="0">
                <a:cs typeface="Times New Roman" panose="02020603050405020304" pitchFamily="18" charset="0"/>
              </a:rPr>
              <a:t>Region still has significant amount of soil organic carbon stocks as well as woody biomass that needs to be managed sustainably.</a:t>
            </a:r>
            <a:endParaRPr lang="en-ZA" sz="3200" dirty="0">
              <a:cs typeface="Times New Roman" panose="02020603050405020304" pitchFamily="18" charset="0"/>
            </a:endParaRPr>
          </a:p>
          <a:p>
            <a:pPr algn="just">
              <a:lnSpc>
                <a:spcPct val="150000"/>
              </a:lnSpc>
              <a:spcAft>
                <a:spcPts val="800"/>
              </a:spcAft>
            </a:pPr>
            <a:r>
              <a:rPr lang="en-US" sz="3200" dirty="0">
                <a:effectLst/>
                <a:ea typeface="SimSun" panose="02010600030101010101" pitchFamily="2" charset="-122"/>
                <a:cs typeface="Times New Roman" panose="02020603050405020304" pitchFamily="18" charset="0"/>
              </a:rPr>
              <a:t> </a:t>
            </a:r>
          </a:p>
          <a:p>
            <a:endParaRPr lang="en-ZA" sz="3200" dirty="0"/>
          </a:p>
          <a:p>
            <a:endParaRPr lang="en-ZA" sz="3200" dirty="0"/>
          </a:p>
        </p:txBody>
      </p:sp>
      <p:sp>
        <p:nvSpPr>
          <p:cNvPr id="3" name="Slide Number Placeholder 2"/>
          <p:cNvSpPr>
            <a:spLocks noGrp="1"/>
          </p:cNvSpPr>
          <p:nvPr>
            <p:ph type="sldNum" sz="quarter" idx="12"/>
          </p:nvPr>
        </p:nvSpPr>
        <p:spPr>
          <a:xfrm>
            <a:off x="11380981" y="5553853"/>
            <a:ext cx="811019" cy="503578"/>
          </a:xfrm>
        </p:spPr>
        <p:txBody>
          <a:bodyPr/>
          <a:lstStyle/>
          <a:p>
            <a:fld id="{7A53832A-B492-43EB-A0D6-2FE86FEA48CB}" type="slidenum">
              <a:rPr lang="en-ZA" smtClean="0"/>
              <a:t>14</a:t>
            </a:fld>
            <a:endParaRPr lang="en-ZA" dirty="0"/>
          </a:p>
        </p:txBody>
      </p:sp>
    </p:spTree>
    <p:extLst>
      <p:ext uri="{BB962C8B-B14F-4D97-AF65-F5344CB8AC3E}">
        <p14:creationId xmlns:p14="http://schemas.microsoft.com/office/powerpoint/2010/main" val="388321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478972" y="92811"/>
            <a:ext cx="8777668" cy="6278642"/>
          </a:xfrm>
          <a:prstGeom prst="rect">
            <a:avLst/>
          </a:prstGeom>
          <a:noFill/>
        </p:spPr>
        <p:txBody>
          <a:bodyPr wrap="square" rtlCol="0">
            <a:spAutoFit/>
          </a:bodyPr>
          <a:lstStyle/>
          <a:p>
            <a:pPr algn="just"/>
            <a:r>
              <a:rPr lang="en-ZA" sz="2400" b="1" dirty="0"/>
              <a:t>Examples of Opportunities for Funding SADC Land Restoration Projects: </a:t>
            </a:r>
          </a:p>
          <a:p>
            <a:pPr algn="just"/>
            <a:endParaRPr lang="en-ZA" sz="2400" dirty="0"/>
          </a:p>
          <a:p>
            <a:pPr marL="285750" indent="-285750" algn="just">
              <a:buFont typeface="Arial" panose="020B0604020202020204" pitchFamily="34" charset="0"/>
              <a:buChar char="•"/>
            </a:pPr>
            <a:r>
              <a:rPr lang="en-ZA" sz="2400" dirty="0"/>
              <a:t>Small, medium and large loans and grants supporting adaptation and mitigation to climate change </a:t>
            </a:r>
          </a:p>
          <a:p>
            <a:pPr marL="285750" indent="-285750" algn="just">
              <a:buFont typeface="Arial" panose="020B0604020202020204" pitchFamily="34" charset="0"/>
              <a:buChar char="•"/>
            </a:pPr>
            <a:r>
              <a:rPr lang="en-ZA" sz="2400" dirty="0"/>
              <a:t>Grants for readiness support and national adaptation planning; </a:t>
            </a:r>
          </a:p>
          <a:p>
            <a:pPr marL="285750" indent="-285750" algn="just">
              <a:buFont typeface="Arial" panose="020B0604020202020204" pitchFamily="34" charset="0"/>
              <a:buChar char="•"/>
            </a:pPr>
            <a:r>
              <a:rPr lang="en-ZA" sz="2400" dirty="0"/>
              <a:t>Dedicated private sector facility; </a:t>
            </a:r>
          </a:p>
          <a:p>
            <a:pPr algn="just"/>
            <a:r>
              <a:rPr lang="en-ZA" sz="2400" dirty="0"/>
              <a:t>All the above implemented direct access and through international access entities;  national designated authority and accredited entities </a:t>
            </a:r>
          </a:p>
          <a:p>
            <a:pPr marL="285750" indent="-285750" algn="just">
              <a:buFont typeface="Arial" panose="020B0604020202020204" pitchFamily="34" charset="0"/>
              <a:buChar char="•"/>
            </a:pPr>
            <a:endParaRPr lang="en-ZA" sz="2400" dirty="0"/>
          </a:p>
          <a:p>
            <a:pPr marL="285750" indent="-285750" algn="just">
              <a:buFont typeface="Arial" panose="020B0604020202020204" pitchFamily="34" charset="0"/>
              <a:buChar char="•"/>
            </a:pPr>
            <a:r>
              <a:rPr lang="en-ZA" sz="2400" dirty="0"/>
              <a:t>Small grants supporting adaptation to climate change </a:t>
            </a:r>
          </a:p>
          <a:p>
            <a:pPr marL="285750" indent="-285750" algn="just">
              <a:buFont typeface="Arial" panose="020B0604020202020204" pitchFamily="34" charset="0"/>
              <a:buChar char="•"/>
            </a:pPr>
            <a:r>
              <a:rPr lang="en-ZA" sz="2400" dirty="0"/>
              <a:t>Technical Assistance for policy dialogue and capacity building on issues related to climate change adaptation </a:t>
            </a:r>
          </a:p>
          <a:p>
            <a:pPr algn="just"/>
            <a:r>
              <a:rPr lang="en-ZA" sz="2400" dirty="0"/>
              <a:t>“Implemented through direct access and through multilateral and regional partners (accredited entities), contact national designated authority and accredited entities”</a:t>
            </a:r>
          </a:p>
          <a:p>
            <a:pPr algn="just"/>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36458" y="3618963"/>
            <a:ext cx="3175724" cy="2146789"/>
          </a:xfrm>
          <a:prstGeom prst="rect">
            <a:avLst/>
          </a:prstGeom>
        </p:spPr>
      </p:pic>
      <p:pic>
        <p:nvPicPr>
          <p:cNvPr id="42" name="Picture 41" descr="http://www.greenclimate.fund/gcf-solaris-theme/images/gcf/logo-bk.png">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9606252" y="1050762"/>
            <a:ext cx="2476500" cy="1720851"/>
          </a:xfrm>
          <a:prstGeom prst="rect">
            <a:avLst/>
          </a:prstGeom>
          <a:noFill/>
          <a:ln>
            <a:noFill/>
          </a:ln>
        </p:spPr>
      </p:pic>
      <p:sp>
        <p:nvSpPr>
          <p:cNvPr id="2" name="Slide Number Placeholder 1"/>
          <p:cNvSpPr>
            <a:spLocks noGrp="1"/>
          </p:cNvSpPr>
          <p:nvPr>
            <p:ph type="sldNum" sz="quarter" idx="12"/>
          </p:nvPr>
        </p:nvSpPr>
        <p:spPr>
          <a:xfrm>
            <a:off x="11380981" y="5590880"/>
            <a:ext cx="811019" cy="503578"/>
          </a:xfrm>
        </p:spPr>
        <p:txBody>
          <a:bodyPr/>
          <a:lstStyle/>
          <a:p>
            <a:fld id="{7A53832A-B492-43EB-A0D6-2FE86FEA48CB}" type="slidenum">
              <a:rPr lang="en-ZA" smtClean="0"/>
              <a:t>15</a:t>
            </a:fld>
            <a:endParaRPr lang="en-ZA" dirty="0"/>
          </a:p>
        </p:txBody>
      </p:sp>
      <p:cxnSp>
        <p:nvCxnSpPr>
          <p:cNvPr id="5" name="Straight Connector 4"/>
          <p:cNvCxnSpPr/>
          <p:nvPr/>
        </p:nvCxnSpPr>
        <p:spPr>
          <a:xfrm flipV="1">
            <a:off x="0" y="3554569"/>
            <a:ext cx="12192000" cy="643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56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478971" y="319314"/>
            <a:ext cx="9956802" cy="5570756"/>
          </a:xfrm>
          <a:prstGeom prst="rect">
            <a:avLst/>
          </a:prstGeom>
          <a:noFill/>
        </p:spPr>
        <p:txBody>
          <a:bodyPr wrap="square" rtlCol="0">
            <a:spAutoFit/>
          </a:bodyPr>
          <a:lstStyle/>
          <a:p>
            <a:r>
              <a:rPr lang="en-ZA" sz="2400" b="1" dirty="0"/>
              <a:t>Examples of Available Opportunities for Funding SADC Land Restoration</a:t>
            </a:r>
          </a:p>
          <a:p>
            <a:endParaRPr lang="en-ZA" sz="2200" dirty="0"/>
          </a:p>
          <a:p>
            <a:pPr marL="285750" indent="-285750">
              <a:buFont typeface="Arial" panose="020B0604020202020204" pitchFamily="34" charset="0"/>
              <a:buChar char="•"/>
            </a:pPr>
            <a:r>
              <a:rPr lang="en-ZA" sz="2200" dirty="0"/>
              <a:t>Small and medium grants supporting global environmental objectives; </a:t>
            </a:r>
          </a:p>
          <a:p>
            <a:pPr marL="285750" indent="-285750">
              <a:buFont typeface="Arial" panose="020B0604020202020204" pitchFamily="34" charset="0"/>
              <a:buChar char="•"/>
            </a:pPr>
            <a:r>
              <a:rPr lang="en-ZA" sz="2200" dirty="0"/>
              <a:t>Dedicated global funding mechanism for the implementation of UNCCD; </a:t>
            </a:r>
          </a:p>
          <a:p>
            <a:pPr marL="285750" indent="-285750">
              <a:buFont typeface="Arial" panose="020B0604020202020204" pitchFamily="34" charset="0"/>
              <a:buChar char="•"/>
            </a:pPr>
            <a:r>
              <a:rPr lang="en-ZA" sz="2200" dirty="0"/>
              <a:t>TA for policy dialogue and capacity building on issues like conservation, land degradation, climate; </a:t>
            </a:r>
          </a:p>
          <a:p>
            <a:pPr marL="285750" indent="-285750">
              <a:buFont typeface="Arial" panose="020B0604020202020204" pitchFamily="34" charset="0"/>
              <a:buChar char="•"/>
            </a:pPr>
            <a:r>
              <a:rPr lang="en-ZA" sz="2200" dirty="0"/>
              <a:t>Implemented by partners, such as UNDP, UNEP, World Bank, and others </a:t>
            </a:r>
          </a:p>
          <a:p>
            <a:pPr marL="285750" indent="-285750">
              <a:buFont typeface="Arial" panose="020B0604020202020204" pitchFamily="34" charset="0"/>
              <a:buChar char="•"/>
            </a:pPr>
            <a:r>
              <a:rPr lang="en-ZA" sz="2200" dirty="0"/>
              <a:t>Contact national focal points (operational and political) and implementing agencies; </a:t>
            </a:r>
          </a:p>
          <a:p>
            <a:pPr marL="285750" indent="-285750">
              <a:buFont typeface="Arial" panose="020B0604020202020204" pitchFamily="34" charset="0"/>
              <a:buChar char="•"/>
            </a:pPr>
            <a:endParaRPr lang="en-ZA" sz="2200" dirty="0"/>
          </a:p>
          <a:p>
            <a:pPr marL="285750" indent="-285750" algn="just">
              <a:buFont typeface="Arial" panose="020B0604020202020204" pitchFamily="34" charset="0"/>
              <a:buChar char="•"/>
            </a:pPr>
            <a:r>
              <a:rPr lang="en-ZA" sz="2200" dirty="0"/>
              <a:t>Large investments projects financed mainly through loans, and equity in lesser extent; </a:t>
            </a:r>
          </a:p>
          <a:p>
            <a:pPr marL="285750" indent="-285750" algn="just">
              <a:buFont typeface="Arial" panose="020B0604020202020204" pitchFamily="34" charset="0"/>
              <a:buChar char="•"/>
            </a:pPr>
            <a:r>
              <a:rPr lang="en-ZA" sz="2200" dirty="0"/>
              <a:t>The LDN Fund offers long grace period and adapted repayment schedules </a:t>
            </a:r>
          </a:p>
          <a:p>
            <a:pPr marL="285750" indent="-285750" algn="just">
              <a:buFont typeface="Arial" panose="020B0604020202020204" pitchFamily="34" charset="0"/>
              <a:buChar char="•"/>
            </a:pPr>
            <a:r>
              <a:rPr lang="en-ZA" sz="2200" dirty="0"/>
              <a:t>Technical Assistance Facility for capacity building and project development; </a:t>
            </a:r>
          </a:p>
          <a:p>
            <a:pPr marL="285750" indent="-285750" algn="just">
              <a:buFont typeface="Arial" panose="020B0604020202020204" pitchFamily="34" charset="0"/>
              <a:buChar char="•"/>
            </a:pPr>
            <a:r>
              <a:rPr lang="en-ZA" sz="2200" dirty="0"/>
              <a:t>Project developers can apply, in particular companies, CSOs, smallholders groups, e</a:t>
            </a:r>
          </a:p>
          <a:p>
            <a:pPr marL="285750" indent="-285750" algn="just">
              <a:buFont typeface="Arial" panose="020B0604020202020204" pitchFamily="34" charset="0"/>
              <a:buChar char="•"/>
            </a:pPr>
            <a:r>
              <a:rPr lang="en-ZA" sz="2200" dirty="0"/>
              <a:t>Public private partnerships are key to successful LDN Fund investments </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10435773" y="0"/>
            <a:ext cx="1756227" cy="2138753"/>
          </a:xfrm>
          <a:prstGeom prst="rect">
            <a:avLst/>
          </a:prstGeom>
          <a:noFill/>
          <a:ln>
            <a:noFill/>
          </a:ln>
        </p:spPr>
      </p:pic>
      <p:pic>
        <p:nvPicPr>
          <p:cNvPr id="2" name="Picture 1"/>
          <p:cNvPicPr>
            <a:picLocks noChangeAspect="1"/>
          </p:cNvPicPr>
          <p:nvPr/>
        </p:nvPicPr>
        <p:blipFill>
          <a:blip r:embed="rId3"/>
          <a:stretch>
            <a:fillRect/>
          </a:stretch>
        </p:blipFill>
        <p:spPr>
          <a:xfrm>
            <a:off x="10543589" y="3722052"/>
            <a:ext cx="1746655" cy="2137240"/>
          </a:xfrm>
          <a:prstGeom prst="rect">
            <a:avLst/>
          </a:prstGeom>
        </p:spPr>
      </p:pic>
      <p:sp>
        <p:nvSpPr>
          <p:cNvPr id="5" name="Slide Number Placeholder 4"/>
          <p:cNvSpPr>
            <a:spLocks noGrp="1"/>
          </p:cNvSpPr>
          <p:nvPr>
            <p:ph type="sldNum" sz="quarter" idx="12"/>
          </p:nvPr>
        </p:nvSpPr>
        <p:spPr>
          <a:xfrm>
            <a:off x="11380981" y="5710592"/>
            <a:ext cx="811019" cy="503578"/>
          </a:xfrm>
        </p:spPr>
        <p:txBody>
          <a:bodyPr/>
          <a:lstStyle/>
          <a:p>
            <a:fld id="{7A53832A-B492-43EB-A0D6-2FE86FEA48CB}" type="slidenum">
              <a:rPr lang="en-ZA" smtClean="0"/>
              <a:t>16</a:t>
            </a:fld>
            <a:endParaRPr lang="en-ZA" dirty="0"/>
          </a:p>
        </p:txBody>
      </p:sp>
      <p:cxnSp>
        <p:nvCxnSpPr>
          <p:cNvPr id="6" name="Straight Connector 5"/>
          <p:cNvCxnSpPr/>
          <p:nvPr/>
        </p:nvCxnSpPr>
        <p:spPr>
          <a:xfrm flipV="1">
            <a:off x="0" y="3554569"/>
            <a:ext cx="12192000" cy="643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1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61528" y="0"/>
            <a:ext cx="11422742" cy="1200329"/>
          </a:xfrm>
          <a:prstGeom prst="rect">
            <a:avLst/>
          </a:prstGeom>
        </p:spPr>
        <p:txBody>
          <a:bodyPr wrap="square">
            <a:spAutoFit/>
          </a:bodyPr>
          <a:lstStyle/>
          <a:p>
            <a:r>
              <a:rPr lang="en-ZA" sz="3600" b="1" dirty="0"/>
              <a:t>Proposed Criteria and Principles for Identification of SADC Land Restoration Programmes</a:t>
            </a:r>
            <a:endParaRPr lang="en-ZA" sz="2800" dirty="0"/>
          </a:p>
        </p:txBody>
      </p:sp>
      <p:sp>
        <p:nvSpPr>
          <p:cNvPr id="3" name="TextBox 2"/>
          <p:cNvSpPr txBox="1"/>
          <p:nvPr/>
        </p:nvSpPr>
        <p:spPr>
          <a:xfrm>
            <a:off x="537029" y="1364887"/>
            <a:ext cx="5239657" cy="5232202"/>
          </a:xfrm>
          <a:prstGeom prst="rect">
            <a:avLst/>
          </a:prstGeom>
          <a:noFill/>
        </p:spPr>
        <p:txBody>
          <a:bodyPr wrap="square" rtlCol="0">
            <a:spAutoFit/>
          </a:bodyPr>
          <a:lstStyle/>
          <a:p>
            <a:r>
              <a:rPr lang="en-US" sz="2600" b="1" dirty="0"/>
              <a:t>Criteria</a:t>
            </a:r>
          </a:p>
          <a:p>
            <a:pPr marL="457200" indent="-457200">
              <a:buFont typeface="Arial" panose="020B0604020202020204" pitchFamily="34" charset="0"/>
              <a:buChar char="•"/>
            </a:pPr>
            <a:r>
              <a:rPr lang="en-US" sz="2600" dirty="0"/>
              <a:t>Regional impact/result potential, </a:t>
            </a:r>
          </a:p>
          <a:p>
            <a:pPr marL="457200" indent="-457200">
              <a:buFont typeface="Arial" panose="020B0604020202020204" pitchFamily="34" charset="0"/>
              <a:buChar char="•"/>
            </a:pPr>
            <a:r>
              <a:rPr lang="en-US" sz="2600" dirty="0"/>
              <a:t>Replicability and scalability;</a:t>
            </a:r>
          </a:p>
          <a:p>
            <a:pPr marL="457200" indent="-457200">
              <a:buFont typeface="Arial" panose="020B0604020202020204" pitchFamily="34" charset="0"/>
              <a:buChar char="•"/>
            </a:pPr>
            <a:r>
              <a:rPr lang="en-US" sz="2600" dirty="0"/>
              <a:t>Needs of the beneficiary countries;</a:t>
            </a:r>
          </a:p>
          <a:p>
            <a:pPr marL="457200" indent="-457200">
              <a:buFont typeface="Arial" panose="020B0604020202020204" pitchFamily="34" charset="0"/>
              <a:buChar char="•"/>
            </a:pPr>
            <a:r>
              <a:rPr lang="en-US" sz="2600" dirty="0"/>
              <a:t>Country ownership and institutional capacity;</a:t>
            </a:r>
          </a:p>
          <a:p>
            <a:pPr marL="457200" indent="-457200">
              <a:buFont typeface="Arial" panose="020B0604020202020204" pitchFamily="34" charset="0"/>
              <a:buChar char="•"/>
            </a:pPr>
            <a:r>
              <a:rPr lang="en-US" sz="2600" dirty="0"/>
              <a:t>Economic efficiency and </a:t>
            </a:r>
          </a:p>
          <a:p>
            <a:pPr marL="457200" indent="-457200">
              <a:buFont typeface="Arial" panose="020B0604020202020204" pitchFamily="34" charset="0"/>
              <a:buChar char="•"/>
            </a:pPr>
            <a:r>
              <a:rPr lang="en-US" sz="2600" dirty="0"/>
              <a:t>Financial viability/soundness</a:t>
            </a:r>
          </a:p>
          <a:p>
            <a:pPr marL="457200" indent="-457200">
              <a:buFont typeface="Arial" panose="020B0604020202020204" pitchFamily="34" charset="0"/>
              <a:buChar char="•"/>
            </a:pPr>
            <a:r>
              <a:rPr lang="en-US" sz="2600" dirty="0"/>
              <a:t>Partnerships with on-going transboundary initiatives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ZA" sz="2400" dirty="0"/>
          </a:p>
        </p:txBody>
      </p:sp>
      <p:sp>
        <p:nvSpPr>
          <p:cNvPr id="5" name="TextBox 4"/>
          <p:cNvSpPr txBox="1"/>
          <p:nvPr/>
        </p:nvSpPr>
        <p:spPr>
          <a:xfrm>
            <a:off x="5776686" y="1364887"/>
            <a:ext cx="6112644" cy="4893647"/>
          </a:xfrm>
          <a:prstGeom prst="rect">
            <a:avLst/>
          </a:prstGeom>
          <a:noFill/>
        </p:spPr>
        <p:txBody>
          <a:bodyPr wrap="square" rtlCol="0">
            <a:spAutoFit/>
          </a:bodyPr>
          <a:lstStyle/>
          <a:p>
            <a:r>
              <a:rPr lang="en-US" sz="2600" b="1" dirty="0"/>
              <a:t>Principles</a:t>
            </a:r>
          </a:p>
          <a:p>
            <a:pPr marL="457200" indent="-457200">
              <a:buFont typeface="Arial" panose="020B0604020202020204" pitchFamily="34" charset="0"/>
              <a:buChar char="•"/>
            </a:pPr>
            <a:r>
              <a:rPr lang="en-US" sz="2600" dirty="0"/>
              <a:t>Geographical balance; </a:t>
            </a:r>
          </a:p>
          <a:p>
            <a:pPr marL="457200" indent="-457200">
              <a:buFont typeface="Arial" panose="020B0604020202020204" pitchFamily="34" charset="0"/>
              <a:buChar char="•"/>
            </a:pPr>
            <a:r>
              <a:rPr lang="en-US" sz="2600" dirty="0"/>
              <a:t>Ecosystem based approaches, </a:t>
            </a:r>
          </a:p>
          <a:p>
            <a:pPr marL="457200" indent="-457200">
              <a:buFont typeface="Arial" panose="020B0604020202020204" pitchFamily="34" charset="0"/>
              <a:buChar char="•"/>
            </a:pPr>
            <a:r>
              <a:rPr lang="en-US" sz="2600" dirty="0"/>
              <a:t>gender, </a:t>
            </a:r>
          </a:p>
          <a:p>
            <a:pPr marL="457200" indent="-457200">
              <a:buFont typeface="Arial" panose="020B0604020202020204" pitchFamily="34" charset="0"/>
              <a:buChar char="•"/>
            </a:pPr>
            <a:r>
              <a:rPr lang="en-US" sz="2600" dirty="0"/>
              <a:t>Alignment with SADC Regional Cooperation priorities; </a:t>
            </a:r>
          </a:p>
          <a:p>
            <a:pPr marL="457200" indent="-457200">
              <a:buFont typeface="Arial" panose="020B0604020202020204" pitchFamily="34" charset="0"/>
              <a:buChar char="•"/>
            </a:pPr>
            <a:r>
              <a:rPr lang="en-US" sz="2600" dirty="0"/>
              <a:t>Alignment with Rio Conventions, </a:t>
            </a:r>
          </a:p>
          <a:p>
            <a:pPr marL="457200" indent="-457200">
              <a:buFont typeface="Arial" panose="020B0604020202020204" pitchFamily="34" charset="0"/>
              <a:buChar char="•"/>
            </a:pPr>
            <a:r>
              <a:rPr lang="en-US" sz="2600" dirty="0"/>
              <a:t>SDG’s and other international agreements</a:t>
            </a:r>
          </a:p>
          <a:p>
            <a:pPr marL="457200" indent="-457200">
              <a:buFont typeface="Arial" panose="020B0604020202020204" pitchFamily="34" charset="0"/>
              <a:buChar char="•"/>
            </a:pPr>
            <a:r>
              <a:rPr lang="en-ZA" sz="2600" dirty="0"/>
              <a:t>Participation in Continental programmes such as the Great Green Wall Project, AFR 100 and </a:t>
            </a:r>
            <a:r>
              <a:rPr lang="en-ZA" sz="2600" dirty="0" err="1"/>
              <a:t>TerrAfrica</a:t>
            </a:r>
            <a:endParaRPr lang="en-ZA" sz="2600" dirty="0"/>
          </a:p>
        </p:txBody>
      </p:sp>
      <p:sp>
        <p:nvSpPr>
          <p:cNvPr id="4" name="Slide Number Placeholder 3"/>
          <p:cNvSpPr>
            <a:spLocks noGrp="1"/>
          </p:cNvSpPr>
          <p:nvPr>
            <p:ph type="sldNum" sz="quarter" idx="12"/>
          </p:nvPr>
        </p:nvSpPr>
        <p:spPr>
          <a:xfrm>
            <a:off x="11380981" y="5553853"/>
            <a:ext cx="811019" cy="503578"/>
          </a:xfrm>
        </p:spPr>
        <p:txBody>
          <a:bodyPr/>
          <a:lstStyle/>
          <a:p>
            <a:fld id="{7A53832A-B492-43EB-A0D6-2FE86FEA48CB}" type="slidenum">
              <a:rPr lang="en-ZA" smtClean="0"/>
              <a:t>17</a:t>
            </a:fld>
            <a:endParaRPr lang="en-ZA" dirty="0"/>
          </a:p>
        </p:txBody>
      </p:sp>
    </p:spTree>
    <p:extLst>
      <p:ext uri="{BB962C8B-B14F-4D97-AF65-F5344CB8AC3E}">
        <p14:creationId xmlns:p14="http://schemas.microsoft.com/office/powerpoint/2010/main" val="282941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37029" y="335846"/>
            <a:ext cx="10740571" cy="5816977"/>
          </a:xfrm>
          <a:prstGeom prst="rect">
            <a:avLst/>
          </a:prstGeom>
        </p:spPr>
        <p:txBody>
          <a:bodyPr wrap="square">
            <a:spAutoFit/>
          </a:bodyPr>
          <a:lstStyle/>
          <a:p>
            <a:r>
              <a:rPr lang="en-ZA" sz="3600" b="1" dirty="0">
                <a:cs typeface="Times New Roman" panose="02020603050405020304" pitchFamily="18" charset="0"/>
              </a:rPr>
              <a:t>Specific Input Required from the Audience</a:t>
            </a:r>
          </a:p>
          <a:p>
            <a:pPr marL="457200" indent="-457200">
              <a:buFont typeface="Arial" panose="020B0604020202020204" pitchFamily="34" charset="0"/>
              <a:buChar char="•"/>
            </a:pPr>
            <a:r>
              <a:rPr lang="en-ZA" sz="2400" dirty="0">
                <a:cs typeface="Times New Roman" panose="02020603050405020304" pitchFamily="18" charset="0"/>
              </a:rPr>
              <a:t>What would like to see as core components of the </a:t>
            </a:r>
            <a:r>
              <a:rPr lang="en-US" sz="2400" dirty="0">
                <a:cs typeface="Times New Roman" panose="02020603050405020304" pitchFamily="18" charset="0"/>
              </a:rPr>
              <a:t>LD Investment Framework for the SADC Sub Regional Action Programme to Combat Desertification? </a:t>
            </a:r>
          </a:p>
          <a:p>
            <a:pPr marL="457200" indent="-457200">
              <a:buFont typeface="Arial" panose="020B0604020202020204" pitchFamily="34" charset="0"/>
              <a:buChar char="•"/>
            </a:pPr>
            <a:r>
              <a:rPr lang="en-US" sz="2400" dirty="0">
                <a:cs typeface="Times New Roman" panose="02020603050405020304" pitchFamily="18" charset="0"/>
              </a:rPr>
              <a:t>Provide specific examples of LD investment nationally, regionally and internationally.</a:t>
            </a:r>
          </a:p>
          <a:p>
            <a:pPr marL="457200" indent="-457200">
              <a:buFont typeface="Arial" panose="020B0604020202020204" pitchFamily="34" charset="0"/>
              <a:buChar char="•"/>
            </a:pPr>
            <a:r>
              <a:rPr lang="en-US" sz="2400" dirty="0">
                <a:cs typeface="Times New Roman" panose="02020603050405020304" pitchFamily="18" charset="0"/>
              </a:rPr>
              <a:t>Share with us the type of instruments that are used to facilitate LD investments in your country or region.</a:t>
            </a:r>
            <a:endParaRPr lang="en-ZA" sz="2400" dirty="0">
              <a:cs typeface="Times New Roman" panose="02020603050405020304" pitchFamily="18" charset="0"/>
            </a:endParaRPr>
          </a:p>
          <a:p>
            <a:pPr marL="457200" indent="-457200">
              <a:buFont typeface="Arial" panose="020B0604020202020204" pitchFamily="34" charset="0"/>
              <a:buChar char="•"/>
            </a:pPr>
            <a:r>
              <a:rPr lang="en-US" sz="2400" dirty="0">
                <a:cs typeface="Times New Roman" panose="02020603050405020304" pitchFamily="18" charset="0"/>
              </a:rPr>
              <a:t>What are the typical major barriers to accessing traditional, non-traditional and innovative financing sources?</a:t>
            </a:r>
          </a:p>
          <a:p>
            <a:pPr marL="457200" indent="-457200">
              <a:buFont typeface="Arial" panose="020B0604020202020204" pitchFamily="34" charset="0"/>
              <a:buChar char="•"/>
            </a:pPr>
            <a:r>
              <a:rPr lang="en-US" sz="2400" dirty="0">
                <a:cs typeface="Times New Roman" panose="02020603050405020304" pitchFamily="18" charset="0"/>
              </a:rPr>
              <a:t>Any comments on the proposed criteria and principles for identification of SADC land restoration </a:t>
            </a:r>
            <a:r>
              <a:rPr lang="en-US" sz="2400" dirty="0" err="1">
                <a:cs typeface="Times New Roman" panose="02020603050405020304" pitchFamily="18" charset="0"/>
              </a:rPr>
              <a:t>programmes</a:t>
            </a:r>
            <a:r>
              <a:rPr lang="en-US" sz="2400" dirty="0">
                <a:cs typeface="Times New Roman" panose="02020603050405020304" pitchFamily="18" charset="0"/>
              </a:rPr>
              <a:t>?</a:t>
            </a:r>
          </a:p>
          <a:p>
            <a:pPr marL="457200" indent="-457200">
              <a:buFont typeface="Arial" panose="020B0604020202020204" pitchFamily="34" charset="0"/>
              <a:buChar char="•"/>
            </a:pPr>
            <a:r>
              <a:rPr lang="en-US" sz="2400" dirty="0">
                <a:cs typeface="Times New Roman" panose="02020603050405020304" pitchFamily="18" charset="0"/>
              </a:rPr>
              <a:t>How can your country contribute to the Investment Framework? </a:t>
            </a:r>
          </a:p>
          <a:p>
            <a:pPr marL="457200" indent="-457200">
              <a:buFont typeface="Arial" panose="020B0604020202020204" pitchFamily="34" charset="0"/>
              <a:buChar char="•"/>
            </a:pPr>
            <a:r>
              <a:rPr lang="en-US" sz="2400" b="1" dirty="0">
                <a:cs typeface="Times New Roman" panose="02020603050405020304" pitchFamily="18" charset="0"/>
              </a:rPr>
              <a:t>Kindly assist with filling in the Survey questioner that will be send to you</a:t>
            </a:r>
          </a:p>
          <a:p>
            <a:pPr marL="457200" indent="-457200">
              <a:buFont typeface="Arial" panose="020B0604020202020204" pitchFamily="34" charset="0"/>
              <a:buChar char="•"/>
            </a:pPr>
            <a:r>
              <a:rPr lang="en-US" sz="2400" b="1" dirty="0">
                <a:cs typeface="Times New Roman" panose="02020603050405020304" pitchFamily="18" charset="0"/>
              </a:rPr>
              <a:t>For additional information, write Titus at: </a:t>
            </a:r>
            <a:r>
              <a:rPr lang="en-US" sz="2400" dirty="0">
                <a:cs typeface="Times New Roman" panose="02020603050405020304" pitchFamily="18" charset="0"/>
              </a:rPr>
              <a:t>titus.dlamini0727@gmail.com</a:t>
            </a:r>
            <a:endParaRPr lang="en-ZA" sz="2400" dirty="0">
              <a:cs typeface="Times New Roman" panose="02020603050405020304" pitchFamily="18" charset="0"/>
            </a:endParaRPr>
          </a:p>
        </p:txBody>
      </p:sp>
      <p:sp>
        <p:nvSpPr>
          <p:cNvPr id="3" name="Slide Number Placeholder 2"/>
          <p:cNvSpPr>
            <a:spLocks noGrp="1"/>
          </p:cNvSpPr>
          <p:nvPr>
            <p:ph type="sldNum" sz="quarter" idx="12"/>
          </p:nvPr>
        </p:nvSpPr>
        <p:spPr>
          <a:xfrm>
            <a:off x="11380981" y="5574173"/>
            <a:ext cx="811019" cy="503578"/>
          </a:xfrm>
        </p:spPr>
        <p:txBody>
          <a:bodyPr/>
          <a:lstStyle/>
          <a:p>
            <a:fld id="{7A53832A-B492-43EB-A0D6-2FE86FEA48CB}" type="slidenum">
              <a:rPr lang="en-ZA" smtClean="0"/>
              <a:t>18</a:t>
            </a:fld>
            <a:endParaRPr lang="en-ZA" dirty="0"/>
          </a:p>
        </p:txBody>
      </p:sp>
    </p:spTree>
    <p:extLst>
      <p:ext uri="{BB962C8B-B14F-4D97-AF65-F5344CB8AC3E}">
        <p14:creationId xmlns:p14="http://schemas.microsoft.com/office/powerpoint/2010/main" val="181579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352799" y="2691875"/>
            <a:ext cx="8215086" cy="1477328"/>
          </a:xfrm>
          <a:prstGeom prst="rect">
            <a:avLst/>
          </a:prstGeom>
          <a:noFill/>
        </p:spPr>
        <p:txBody>
          <a:bodyPr wrap="square" rtlCol="0">
            <a:spAutoFit/>
          </a:bodyPr>
          <a:lstStyle/>
          <a:p>
            <a:r>
              <a:rPr lang="en-ZA" sz="9000" dirty="0"/>
              <a:t>Thank You</a:t>
            </a:r>
          </a:p>
        </p:txBody>
      </p:sp>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5214799" y="275998"/>
            <a:ext cx="2042343" cy="1973715"/>
          </a:xfrm>
          <a:prstGeom prst="rect">
            <a:avLst/>
          </a:prstGeom>
          <a:noFill/>
          <a:ln>
            <a:noFill/>
          </a:ln>
        </p:spPr>
      </p:pic>
    </p:spTree>
    <p:extLst>
      <p:ext uri="{BB962C8B-B14F-4D97-AF65-F5344CB8AC3E}">
        <p14:creationId xmlns:p14="http://schemas.microsoft.com/office/powerpoint/2010/main" val="224687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Presentation Outline</a:t>
            </a:r>
          </a:p>
        </p:txBody>
      </p:sp>
      <p:sp>
        <p:nvSpPr>
          <p:cNvPr id="6" name="Content Placeholder 5"/>
          <p:cNvSpPr>
            <a:spLocks noGrp="1"/>
          </p:cNvSpPr>
          <p:nvPr>
            <p:ph sz="half" idx="1"/>
          </p:nvPr>
        </p:nvSpPr>
        <p:spPr>
          <a:xfrm>
            <a:off x="1447330" y="2010878"/>
            <a:ext cx="9267893" cy="3448595"/>
          </a:xfrm>
        </p:spPr>
        <p:txBody>
          <a:bodyPr>
            <a:normAutofit fontScale="85000" lnSpcReduction="10000"/>
          </a:bodyPr>
          <a:lstStyle/>
          <a:p>
            <a:pPr lvl="0"/>
            <a:r>
              <a:rPr lang="en-ZA" sz="2400" b="1" dirty="0"/>
              <a:t>Background </a:t>
            </a:r>
          </a:p>
          <a:p>
            <a:pPr lvl="0"/>
            <a:r>
              <a:rPr lang="en-ZA" sz="2400" b="1" dirty="0"/>
              <a:t>The SADC SRAP</a:t>
            </a:r>
          </a:p>
          <a:p>
            <a:pPr lvl="0"/>
            <a:r>
              <a:rPr lang="en-ZA" sz="2400" b="1" u="none" strike="noStrike" dirty="0">
                <a:effectLst/>
              </a:rPr>
              <a:t>Aims &amp; objectives of the Investment Framework</a:t>
            </a:r>
          </a:p>
          <a:p>
            <a:pPr lvl="0"/>
            <a:r>
              <a:rPr lang="en-ZA" sz="2400" b="1" u="none" strike="noStrike" dirty="0">
                <a:effectLst/>
              </a:rPr>
              <a:t>Methodology / process to be followed</a:t>
            </a:r>
          </a:p>
          <a:p>
            <a:r>
              <a:rPr lang="en-ZA" sz="2400" b="1" dirty="0"/>
              <a:t>SADC Land Degradation Baseline</a:t>
            </a:r>
          </a:p>
          <a:p>
            <a:r>
              <a:rPr lang="en-ZA" sz="2400" b="1" dirty="0"/>
              <a:t>Investment Framework: </a:t>
            </a:r>
          </a:p>
          <a:p>
            <a:pPr marL="0" indent="0">
              <a:buNone/>
            </a:pPr>
            <a:r>
              <a:rPr lang="en-ZA" sz="2400" b="1" dirty="0"/>
              <a:t>    Examples of Available Opportunities for Funding SADC Land Restoration</a:t>
            </a:r>
          </a:p>
          <a:p>
            <a:endParaRPr lang="en-ZA" sz="2400" b="1" dirty="0"/>
          </a:p>
          <a:p>
            <a:endParaRPr lang="en-ZA" dirty="0"/>
          </a:p>
        </p:txBody>
      </p:sp>
      <p:sp>
        <p:nvSpPr>
          <p:cNvPr id="2" name="Slide Number Placeholder 1"/>
          <p:cNvSpPr>
            <a:spLocks noGrp="1"/>
          </p:cNvSpPr>
          <p:nvPr>
            <p:ph type="sldNum" sz="quarter" idx="12"/>
          </p:nvPr>
        </p:nvSpPr>
        <p:spPr>
          <a:xfrm>
            <a:off x="11259820" y="5604653"/>
            <a:ext cx="811019" cy="503578"/>
          </a:xfrm>
        </p:spPr>
        <p:txBody>
          <a:bodyPr/>
          <a:lstStyle/>
          <a:p>
            <a:fld id="{7A53832A-B492-43EB-A0D6-2FE86FEA48CB}" type="slidenum">
              <a:rPr lang="en-ZA" smtClean="0"/>
              <a:t>2</a:t>
            </a:fld>
            <a:endParaRPr lang="en-ZA" dirty="0"/>
          </a:p>
        </p:txBody>
      </p:sp>
    </p:spTree>
    <p:extLst>
      <p:ext uri="{BB962C8B-B14F-4D97-AF65-F5344CB8AC3E}">
        <p14:creationId xmlns:p14="http://schemas.microsoft.com/office/powerpoint/2010/main" val="311469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17" y="135188"/>
            <a:ext cx="9605635" cy="1059305"/>
          </a:xfrm>
        </p:spPr>
        <p:txBody>
          <a:bodyPr/>
          <a:lstStyle/>
          <a:p>
            <a:pPr algn="ctr"/>
            <a:r>
              <a:rPr lang="en-GB" b="1" dirty="0"/>
              <a:t>    The Southern Africa Development Community (SADC) </a:t>
            </a:r>
            <a:endParaRPr lang="en-ZA" b="1" dirty="0"/>
          </a:p>
        </p:txBody>
      </p:sp>
      <p:sp>
        <p:nvSpPr>
          <p:cNvPr id="4" name="Content Placeholder 3"/>
          <p:cNvSpPr>
            <a:spLocks noGrp="1"/>
          </p:cNvSpPr>
          <p:nvPr>
            <p:ph sz="half" idx="2"/>
          </p:nvPr>
        </p:nvSpPr>
        <p:spPr>
          <a:xfrm>
            <a:off x="6439437" y="2009104"/>
            <a:ext cx="4619486" cy="3449759"/>
          </a:xfrm>
        </p:spPr>
        <p:txBody>
          <a:bodyPr>
            <a:normAutofit/>
          </a:bodyPr>
          <a:lstStyle/>
          <a:p>
            <a:r>
              <a:rPr lang="en-GB" dirty="0"/>
              <a:t> </a:t>
            </a:r>
            <a:endParaRPr lang="en-ZA" dirty="0"/>
          </a:p>
          <a:p>
            <a:endParaRPr lang="en-ZA" dirty="0"/>
          </a:p>
        </p:txBody>
      </p:sp>
      <p:sp>
        <p:nvSpPr>
          <p:cNvPr id="5" name="Content Placeholder 3"/>
          <p:cNvSpPr>
            <a:spLocks noGrp="1"/>
          </p:cNvSpPr>
          <p:nvPr>
            <p:ph sz="half" idx="2"/>
          </p:nvPr>
        </p:nvSpPr>
        <p:spPr>
          <a:xfrm>
            <a:off x="277239" y="1068947"/>
            <a:ext cx="5479617" cy="5074276"/>
          </a:xfrm>
        </p:spPr>
        <p:txBody>
          <a:bodyPr>
            <a:normAutofit fontScale="25000" lnSpcReduction="20000"/>
          </a:bodyPr>
          <a:lstStyle/>
          <a:p>
            <a:pPr algn="just"/>
            <a:r>
              <a:rPr lang="en-GB" sz="8800" dirty="0"/>
              <a:t>15 member states and an approximate population of 280 million people which is growing at an average rate of 3%. </a:t>
            </a:r>
          </a:p>
          <a:p>
            <a:pPr algn="just"/>
            <a:r>
              <a:rPr lang="en-GB" sz="8800" dirty="0"/>
              <a:t>Experiences GDP growth of 5.14%, with a very significant part of the economy in the industrial (32% GDP) and service (51%) sectors. </a:t>
            </a:r>
          </a:p>
          <a:p>
            <a:pPr algn="just"/>
            <a:r>
              <a:rPr lang="en-GB" sz="8800" dirty="0"/>
              <a:t>These factors — population growth and industrialisation — converge to pose a number of significant threats on the region’s environment, including land degradation, depletion, loss of biodiversity, increasing frequencies of droughts, water stress, and dwindling production and productivity.</a:t>
            </a:r>
            <a:endParaRPr lang="en-ZA" sz="8800" dirty="0"/>
          </a:p>
          <a:p>
            <a:pPr marL="0" indent="0">
              <a:buNone/>
            </a:pPr>
            <a:endParaRPr lang="en-ZA" dirty="0"/>
          </a:p>
        </p:txBody>
      </p:sp>
      <p:pic>
        <p:nvPicPr>
          <p:cNvPr id="6" name="Picture 5"/>
          <p:cNvPicPr/>
          <p:nvPr/>
        </p:nvPicPr>
        <p:blipFill rotWithShape="1">
          <a:blip r:embed="rId3" cstate="print">
            <a:extLst>
              <a:ext uri="{28A0092B-C50C-407E-A947-70E740481C1C}">
                <a14:useLocalDpi xmlns:a14="http://schemas.microsoft.com/office/drawing/2010/main"/>
              </a:ext>
            </a:extLst>
          </a:blip>
          <a:srcRect/>
          <a:stretch/>
        </p:blipFill>
        <p:spPr bwMode="auto">
          <a:xfrm>
            <a:off x="5811614" y="1050762"/>
            <a:ext cx="6380386" cy="5807238"/>
          </a:xfrm>
          <a:prstGeom prst="rect">
            <a:avLst/>
          </a:prstGeom>
          <a:ln w="19050">
            <a:solidFill>
              <a:schemeClr val="tx1"/>
            </a:solid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a:xfrm>
            <a:off x="11380981" y="6354422"/>
            <a:ext cx="811019" cy="503578"/>
          </a:xfrm>
        </p:spPr>
        <p:txBody>
          <a:bodyPr/>
          <a:lstStyle/>
          <a:p>
            <a:fld id="{7A53832A-B492-43EB-A0D6-2FE86FEA48CB}" type="slidenum">
              <a:rPr lang="en-ZA" smtClean="0"/>
              <a:t>3</a:t>
            </a:fld>
            <a:endParaRPr lang="en-ZA" dirty="0"/>
          </a:p>
        </p:txBody>
      </p:sp>
    </p:spTree>
    <p:extLst>
      <p:ext uri="{BB962C8B-B14F-4D97-AF65-F5344CB8AC3E}">
        <p14:creationId xmlns:p14="http://schemas.microsoft.com/office/powerpoint/2010/main" val="49379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8" y="217714"/>
            <a:ext cx="11698515" cy="6258123"/>
          </a:xfrm>
          <a:prstGeom prst="rect">
            <a:avLst/>
          </a:prstGeom>
        </p:spPr>
        <p:txBody>
          <a:bodyPr wrap="square">
            <a:spAutoFit/>
          </a:bodyPr>
          <a:lstStyle/>
          <a:p>
            <a:pPr algn="just">
              <a:lnSpc>
                <a:spcPct val="150000"/>
              </a:lnSpc>
              <a:spcAft>
                <a:spcPts val="800"/>
              </a:spcAft>
            </a:pPr>
            <a:r>
              <a:rPr lang="en-US" sz="2800" b="1" dirty="0">
                <a:ea typeface="SimSun" panose="02010600030101010101" pitchFamily="2" charset="-122"/>
                <a:cs typeface="Times New Roman" panose="02020603050405020304" pitchFamily="18" charset="0"/>
              </a:rPr>
              <a:t>Methodology </a:t>
            </a:r>
          </a:p>
          <a:p>
            <a:pPr algn="just">
              <a:lnSpc>
                <a:spcPct val="150000"/>
              </a:lnSpc>
              <a:spcAft>
                <a:spcPts val="800"/>
              </a:spcAft>
            </a:pPr>
            <a:r>
              <a:rPr lang="en-US" sz="2800" b="1" dirty="0">
                <a:ea typeface="SimSun" panose="02010600030101010101" pitchFamily="2" charset="-122"/>
                <a:cs typeface="Times New Roman" panose="02020603050405020304" pitchFamily="18" charset="0"/>
              </a:rPr>
              <a:t>Process Towards Development of LD Investment Framework </a:t>
            </a:r>
          </a:p>
          <a:p>
            <a:pPr marL="457200" indent="-457200" algn="just">
              <a:lnSpc>
                <a:spcPct val="150000"/>
              </a:lnSpc>
              <a:spcAft>
                <a:spcPts val="800"/>
              </a:spcAft>
              <a:buFont typeface="Arial" panose="020B0604020202020204" pitchFamily="34" charset="0"/>
              <a:buChar char="•"/>
            </a:pPr>
            <a:r>
              <a:rPr lang="en-ZA" sz="2200" dirty="0">
                <a:cs typeface="Times New Roman" panose="02020603050405020304" pitchFamily="18" charset="0"/>
              </a:rPr>
              <a:t>Literature review (cf. to other regional environment investment frameworks; existing environment related investment strategies within SADC).</a:t>
            </a:r>
          </a:p>
          <a:p>
            <a:pPr marL="457200" indent="-457200" algn="just">
              <a:spcAft>
                <a:spcPts val="800"/>
              </a:spcAft>
              <a:buFont typeface="Arial" panose="020B0604020202020204" pitchFamily="34" charset="0"/>
              <a:buChar char="•"/>
            </a:pPr>
            <a:r>
              <a:rPr lang="en-US" sz="2200" dirty="0">
                <a:effectLst/>
                <a:ea typeface="SimSun" panose="02010600030101010101" pitchFamily="2" charset="-122"/>
                <a:cs typeface="Times New Roman" panose="02020603050405020304" pitchFamily="18" charset="0"/>
              </a:rPr>
              <a:t>Assessment of LD databases &amp; </a:t>
            </a:r>
            <a:r>
              <a:rPr lang="en-ZA" sz="2200" dirty="0">
                <a:cs typeface="Times New Roman" panose="02020603050405020304" pitchFamily="18" charset="0"/>
              </a:rPr>
              <a:t>data mapping</a:t>
            </a:r>
            <a:endParaRPr lang="en-US" sz="2200" dirty="0">
              <a:effectLst/>
              <a:ea typeface="SimSun" panose="02010600030101010101" pitchFamily="2" charset="-122"/>
              <a:cs typeface="Times New Roman" panose="02020603050405020304" pitchFamily="18" charset="0"/>
            </a:endParaRPr>
          </a:p>
          <a:p>
            <a:pPr marL="457200" indent="-457200" algn="just">
              <a:spcAft>
                <a:spcPts val="800"/>
              </a:spcAft>
              <a:buFont typeface="Arial" panose="020B0604020202020204" pitchFamily="34" charset="0"/>
              <a:buChar char="•"/>
            </a:pPr>
            <a:r>
              <a:rPr lang="en-US" sz="2200" dirty="0">
                <a:effectLst/>
                <a:ea typeface="SimSun" panose="02010600030101010101" pitchFamily="2" charset="-122"/>
                <a:cs typeface="Times New Roman" panose="02020603050405020304" pitchFamily="18" charset="0"/>
              </a:rPr>
              <a:t>Determination of SADC LDN baseline using land cover, land productivity and SOC indicators.</a:t>
            </a:r>
          </a:p>
          <a:p>
            <a:pPr marL="457200" lvl="0" indent="-457200" fontAlgn="base">
              <a:buFont typeface="Arial" panose="020B0604020202020204" pitchFamily="34" charset="0"/>
              <a:buChar char="•"/>
            </a:pPr>
            <a:r>
              <a:rPr lang="en-US" sz="2200" dirty="0">
                <a:ea typeface="SimSun" panose="02010600030101010101" pitchFamily="2" charset="-122"/>
                <a:cs typeface="Times New Roman" panose="02020603050405020304" pitchFamily="18" charset="0"/>
              </a:rPr>
              <a:t>SADC LD stakeholder assessment (</a:t>
            </a:r>
            <a:r>
              <a:rPr lang="en-ZA" sz="2200" dirty="0">
                <a:cs typeface="Times New Roman" panose="02020603050405020304" pitchFamily="18" charset="0"/>
              </a:rPr>
              <a:t>NFPs - UNFCCC &amp; UNCBD; Development partners; SADC Task Force); </a:t>
            </a:r>
            <a:r>
              <a:rPr lang="en-US" sz="2200" dirty="0">
                <a:ea typeface="SimSun" panose="02010600030101010101" pitchFamily="2" charset="-122"/>
                <a:cs typeface="Times New Roman" panose="02020603050405020304" pitchFamily="18" charset="0"/>
              </a:rPr>
              <a:t>collection of </a:t>
            </a:r>
            <a:r>
              <a:rPr lang="en-ZA" sz="2200" dirty="0">
                <a:cs typeface="Times New Roman" panose="02020603050405020304" pitchFamily="18" charset="0"/>
              </a:rPr>
              <a:t>inputs from stakeholders (NFPs UNCCD; Financial sector) through questionnaires  </a:t>
            </a:r>
          </a:p>
          <a:p>
            <a:pPr marL="457200" lvl="0" indent="-457200" fontAlgn="base">
              <a:buFont typeface="Arial" panose="020B0604020202020204" pitchFamily="34" charset="0"/>
              <a:buChar char="•"/>
            </a:pPr>
            <a:r>
              <a:rPr lang="en-ZA" sz="2200" dirty="0">
                <a:cs typeface="Times New Roman" panose="02020603050405020304" pitchFamily="18" charset="0"/>
              </a:rPr>
              <a:t>Interviews of selected stakeholders for their direct inputs</a:t>
            </a:r>
          </a:p>
          <a:p>
            <a:pPr marL="457200" indent="-457200" algn="just">
              <a:spcAft>
                <a:spcPts val="800"/>
              </a:spcAft>
              <a:buFont typeface="Arial" panose="020B0604020202020204" pitchFamily="34" charset="0"/>
              <a:buChar char="•"/>
            </a:pPr>
            <a:r>
              <a:rPr lang="en-US" sz="2200" dirty="0">
                <a:effectLst/>
                <a:ea typeface="SimSun" panose="02010600030101010101" pitchFamily="2" charset="-122"/>
                <a:cs typeface="Times New Roman" panose="02020603050405020304" pitchFamily="18" charset="0"/>
              </a:rPr>
              <a:t>Assessment of land dynamics &amp;</a:t>
            </a:r>
            <a:r>
              <a:rPr lang="en-US" sz="2200" dirty="0">
                <a:ea typeface="SimSun" panose="02010600030101010101" pitchFamily="2" charset="-122"/>
                <a:cs typeface="Times New Roman" panose="02020603050405020304" pitchFamily="18" charset="0"/>
              </a:rPr>
              <a:t> current LD funding mechanism</a:t>
            </a:r>
          </a:p>
          <a:p>
            <a:pPr marL="457200" indent="-457200" algn="just">
              <a:spcAft>
                <a:spcPts val="800"/>
              </a:spcAft>
              <a:buFont typeface="Arial" panose="020B0604020202020204" pitchFamily="34" charset="0"/>
              <a:buChar char="•"/>
            </a:pPr>
            <a:r>
              <a:rPr lang="en-US" sz="2200" dirty="0">
                <a:ea typeface="SimSun" panose="02010600030101010101" pitchFamily="2" charset="-122"/>
                <a:cs typeface="Times New Roman" panose="02020603050405020304" pitchFamily="18" charset="0"/>
              </a:rPr>
              <a:t>Proposal of innovative financing mechanism</a:t>
            </a:r>
          </a:p>
          <a:p>
            <a:pPr marL="457200" indent="-457200" algn="just">
              <a:spcAft>
                <a:spcPts val="800"/>
              </a:spcAft>
              <a:buFont typeface="Arial" panose="020B0604020202020204" pitchFamily="34" charset="0"/>
              <a:buChar char="•"/>
            </a:pPr>
            <a:endParaRPr lang="en-ZA" sz="2800" dirty="0">
              <a:effectLst/>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a:xfrm>
            <a:off x="11380981" y="5574173"/>
            <a:ext cx="811019" cy="503578"/>
          </a:xfrm>
        </p:spPr>
        <p:txBody>
          <a:bodyPr/>
          <a:lstStyle/>
          <a:p>
            <a:fld id="{7A53832A-B492-43EB-A0D6-2FE86FEA48CB}" type="slidenum">
              <a:rPr lang="en-ZA" smtClean="0"/>
              <a:t>4</a:t>
            </a:fld>
            <a:endParaRPr lang="en-ZA" dirty="0"/>
          </a:p>
        </p:txBody>
      </p:sp>
    </p:spTree>
    <p:extLst>
      <p:ext uri="{BB962C8B-B14F-4D97-AF65-F5344CB8AC3E}">
        <p14:creationId xmlns:p14="http://schemas.microsoft.com/office/powerpoint/2010/main" val="84209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93592" y="217714"/>
            <a:ext cx="11998408" cy="1077218"/>
          </a:xfrm>
          <a:prstGeom prst="rect">
            <a:avLst/>
          </a:prstGeom>
        </p:spPr>
        <p:txBody>
          <a:bodyPr wrap="square">
            <a:spAutoFit/>
          </a:bodyPr>
          <a:lstStyle/>
          <a:p>
            <a:pPr>
              <a:spcAft>
                <a:spcPts val="800"/>
              </a:spcAft>
            </a:pPr>
            <a:r>
              <a:rPr lang="en-US" sz="3200" b="1" dirty="0">
                <a:effectLst/>
                <a:latin typeface="Times New Roman" panose="02020603050405020304" pitchFamily="18" charset="0"/>
                <a:ea typeface="SimSun" panose="02010600030101010101" pitchFamily="2" charset="-122"/>
                <a:cs typeface="Times New Roman" panose="02020603050405020304" pitchFamily="18" charset="0"/>
              </a:rPr>
              <a:t>The SADC </a:t>
            </a:r>
            <a:r>
              <a:rPr lang="en-GB" sz="3200" b="1" dirty="0">
                <a:latin typeface="Times New Roman" panose="02020603050405020304" pitchFamily="18" charset="0"/>
                <a:cs typeface="Times New Roman" panose="02020603050405020304" pitchFamily="18" charset="0"/>
              </a:rPr>
              <a:t>Sub-regional Action Programme to Combat Desertification (SRAP)</a:t>
            </a:r>
            <a:endParaRPr lang="en-US" sz="3200" b="1"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extBox 2"/>
          <p:cNvSpPr txBox="1"/>
          <p:nvPr/>
        </p:nvSpPr>
        <p:spPr>
          <a:xfrm>
            <a:off x="128789" y="1294932"/>
            <a:ext cx="11900079"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t>Adopted </a:t>
            </a:r>
            <a:r>
              <a:rPr lang="en-GB" sz="2800" dirty="0"/>
              <a:t>by SADC member </a:t>
            </a:r>
            <a:r>
              <a:rPr lang="en-US" sz="2800" dirty="0"/>
              <a:t> states in November 2015 </a:t>
            </a:r>
            <a:r>
              <a:rPr lang="en-GB" sz="2800" dirty="0"/>
              <a:t>as a regional effort to address land degradation and combat desertification (The first generation was developed in 1997)</a:t>
            </a:r>
            <a:endParaRPr lang="en-US" sz="2800" dirty="0"/>
          </a:p>
          <a:p>
            <a:pPr marL="457200" indent="-457200">
              <a:buFont typeface="Arial" panose="020B0604020202020204" pitchFamily="34" charset="0"/>
              <a:buChar char="•"/>
            </a:pPr>
            <a:r>
              <a:rPr lang="en-GB" sz="2800" dirty="0"/>
              <a:t>Complimentary to the Regional Biodiversity Strategy and Action Plan. </a:t>
            </a:r>
          </a:p>
          <a:p>
            <a:pPr marL="457200" indent="-457200">
              <a:buFont typeface="Arial" panose="020B0604020202020204" pitchFamily="34" charset="0"/>
              <a:buChar char="•"/>
            </a:pPr>
            <a:r>
              <a:rPr lang="en-US" sz="2800" dirty="0"/>
              <a:t>Provides a roadmap through which the SADC regional structures, Member States, relevant stakeholders and relevant partners can:</a:t>
            </a:r>
            <a:endParaRPr lang="en-ZA" sz="2800" dirty="0"/>
          </a:p>
          <a:p>
            <a:pPr marL="914400" lvl="1" indent="-457200" algn="just">
              <a:buFont typeface="Wingdings" panose="05000000000000000000" pitchFamily="2" charset="2"/>
              <a:buChar char="ü"/>
            </a:pPr>
            <a:r>
              <a:rPr lang="en-US" sz="2800" dirty="0" err="1"/>
              <a:t>Mobilise</a:t>
            </a:r>
            <a:r>
              <a:rPr lang="en-US" sz="2800" dirty="0"/>
              <a:t> resources and work together to combat Desertification, Land Degradation and Drought (DLDD) and achieve Sustainable Development Goal (SDG) 15.3 on Land Degradation Neutrality (LDN);</a:t>
            </a:r>
            <a:endParaRPr lang="en-ZA" sz="2800" dirty="0"/>
          </a:p>
          <a:p>
            <a:pPr marL="914400" lvl="1" indent="-457200" algn="just">
              <a:buFont typeface="Wingdings" panose="05000000000000000000" pitchFamily="2" charset="2"/>
              <a:buChar char="ü"/>
            </a:pPr>
            <a:r>
              <a:rPr lang="en-US" sz="2800" dirty="0"/>
              <a:t>Shows the links between high level initiatives and policy frameworks which helps identify higher priorities; and </a:t>
            </a:r>
            <a:r>
              <a:rPr lang="en-US" sz="2800" dirty="0" err="1"/>
              <a:t>Ipromotes</a:t>
            </a:r>
            <a:r>
              <a:rPr lang="en-US" sz="2800" dirty="0"/>
              <a:t> transboundary initiatives</a:t>
            </a:r>
            <a:endParaRPr lang="en-ZA" sz="2800" dirty="0"/>
          </a:p>
          <a:p>
            <a:endParaRPr lang="en-ZA" sz="2800" dirty="0"/>
          </a:p>
        </p:txBody>
      </p:sp>
      <p:sp>
        <p:nvSpPr>
          <p:cNvPr id="4" name="Slide Number Placeholder 3"/>
          <p:cNvSpPr>
            <a:spLocks noGrp="1"/>
          </p:cNvSpPr>
          <p:nvPr>
            <p:ph type="sldNum" sz="quarter" idx="12"/>
          </p:nvPr>
        </p:nvSpPr>
        <p:spPr>
          <a:xfrm>
            <a:off x="11380981" y="5574173"/>
            <a:ext cx="811019" cy="503578"/>
          </a:xfrm>
        </p:spPr>
        <p:txBody>
          <a:bodyPr/>
          <a:lstStyle/>
          <a:p>
            <a:fld id="{7A53832A-B492-43EB-A0D6-2FE86FEA48CB}" type="slidenum">
              <a:rPr lang="en-ZA" smtClean="0"/>
              <a:t>5</a:t>
            </a:fld>
            <a:endParaRPr lang="en-ZA" dirty="0"/>
          </a:p>
        </p:txBody>
      </p:sp>
    </p:spTree>
    <p:extLst>
      <p:ext uri="{BB962C8B-B14F-4D97-AF65-F5344CB8AC3E}">
        <p14:creationId xmlns:p14="http://schemas.microsoft.com/office/powerpoint/2010/main" val="162125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32228" y="217714"/>
            <a:ext cx="11814629" cy="5852884"/>
          </a:xfrm>
          <a:prstGeom prst="rect">
            <a:avLst/>
          </a:prstGeom>
        </p:spPr>
        <p:txBody>
          <a:bodyPr wrap="square">
            <a:spAutoFit/>
          </a:bodyPr>
          <a:lstStyle/>
          <a:p>
            <a:pPr algn="just">
              <a:lnSpc>
                <a:spcPct val="150000"/>
              </a:lnSpc>
              <a:spcAft>
                <a:spcPts val="800"/>
              </a:spcAft>
            </a:pPr>
            <a:r>
              <a:rPr lang="en-GB" sz="3000" b="1" dirty="0">
                <a:cs typeface="Times New Roman" panose="02020603050405020304" pitchFamily="18" charset="0"/>
              </a:rPr>
              <a:t>Aims and </a:t>
            </a:r>
            <a:r>
              <a:rPr lang="en-US" sz="3000" b="1" dirty="0">
                <a:ea typeface="SimSun" panose="02010600030101010101" pitchFamily="2" charset="-122"/>
                <a:cs typeface="Times New Roman" panose="02020603050405020304" pitchFamily="18" charset="0"/>
              </a:rPr>
              <a:t>Objectives of the LD Investment Framework</a:t>
            </a:r>
          </a:p>
          <a:p>
            <a:pPr marL="457200" indent="-457200">
              <a:buFont typeface="Arial" panose="020B0604020202020204" pitchFamily="34" charset="0"/>
              <a:buChar char="•"/>
            </a:pPr>
            <a:r>
              <a:rPr lang="en-GB" sz="2800" dirty="0">
                <a:cs typeface="Times New Roman" panose="02020603050405020304" pitchFamily="18" charset="0"/>
              </a:rPr>
              <a:t>To quantify and document resources that need to be mobilized to drive SADC SLM programmes </a:t>
            </a:r>
            <a:endParaRPr lang="en-ZA" sz="2800" dirty="0">
              <a:cs typeface="Times New Roman" panose="02020603050405020304" pitchFamily="18" charset="0"/>
            </a:endParaRPr>
          </a:p>
          <a:p>
            <a:pPr marL="457200" indent="-457200">
              <a:buFont typeface="Arial" panose="020B0604020202020204" pitchFamily="34" charset="0"/>
              <a:buChar char="•"/>
            </a:pPr>
            <a:r>
              <a:rPr lang="en-GB" sz="2800" dirty="0">
                <a:cs typeface="Times New Roman" panose="02020603050405020304" pitchFamily="18" charset="0"/>
              </a:rPr>
              <a:t>The framework will set protocols for defining a transparent method for setting SLM priorities for the sub region.</a:t>
            </a:r>
          </a:p>
          <a:p>
            <a:pPr marL="457200" indent="-457200">
              <a:buFont typeface="Arial" panose="020B0604020202020204" pitchFamily="34" charset="0"/>
              <a:buChar char="•"/>
            </a:pPr>
            <a:r>
              <a:rPr lang="en-GB" sz="2800" dirty="0">
                <a:cs typeface="Times New Roman" panose="02020603050405020304" pitchFamily="18" charset="0"/>
              </a:rPr>
              <a:t> To create a platform for introduction of new SLM activities within SADC. </a:t>
            </a:r>
            <a:endParaRPr lang="en-ZA" sz="2800" dirty="0">
              <a:cs typeface="Times New Roman" panose="02020603050405020304" pitchFamily="18" charset="0"/>
            </a:endParaRPr>
          </a:p>
          <a:p>
            <a:pPr marL="457200" lvl="0" indent="-457200">
              <a:buFont typeface="Arial" panose="020B0604020202020204" pitchFamily="34" charset="0"/>
              <a:buChar char="•"/>
            </a:pPr>
            <a:r>
              <a:rPr lang="en-GB" sz="2800" dirty="0">
                <a:cs typeface="Times New Roman" panose="02020603050405020304" pitchFamily="18" charset="0"/>
              </a:rPr>
              <a:t>To document a roadmap for SADC DLDD pursuing financing needs from global, regional and national financing sources.</a:t>
            </a:r>
            <a:endParaRPr lang="en-ZA" sz="2800" dirty="0">
              <a:cs typeface="Times New Roman" panose="02020603050405020304" pitchFamily="18" charset="0"/>
            </a:endParaRPr>
          </a:p>
          <a:p>
            <a:pPr marL="457200" lvl="0" indent="-457200">
              <a:buFont typeface="Arial" panose="020B0604020202020204" pitchFamily="34" charset="0"/>
              <a:buChar char="•"/>
            </a:pPr>
            <a:r>
              <a:rPr lang="en-GB" sz="2800" dirty="0">
                <a:cs typeface="Times New Roman" panose="02020603050405020304" pitchFamily="18" charset="0"/>
              </a:rPr>
              <a:t>To identify possible barriers to accessing funds from the traditional sources in order to overcome them </a:t>
            </a:r>
            <a:endParaRPr lang="en-ZA" sz="2800" dirty="0">
              <a:cs typeface="Times New Roman" panose="02020603050405020304" pitchFamily="18" charset="0"/>
            </a:endParaRPr>
          </a:p>
          <a:p>
            <a:pPr marL="457200" indent="-457200" algn="just">
              <a:spcAft>
                <a:spcPts val="800"/>
              </a:spcAft>
              <a:buFont typeface="Arial" panose="020B0604020202020204" pitchFamily="34" charset="0"/>
              <a:buChar char="•"/>
            </a:pPr>
            <a:endParaRPr lang="en-US" sz="3200" dirty="0">
              <a:ea typeface="SimSun" panose="02010600030101010101" pitchFamily="2" charset="-122"/>
              <a:cs typeface="Times New Roman" panose="02020603050405020304" pitchFamily="18" charset="0"/>
            </a:endParaRPr>
          </a:p>
          <a:p>
            <a:pPr marL="457200" indent="-457200" algn="just">
              <a:spcAft>
                <a:spcPts val="800"/>
              </a:spcAft>
              <a:buFont typeface="Arial" panose="020B0604020202020204" pitchFamily="34" charset="0"/>
              <a:buChar char="•"/>
            </a:pPr>
            <a:endParaRPr lang="en-ZA" sz="3200" dirty="0">
              <a:effectLst/>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a:xfrm>
            <a:off x="11380981" y="5567020"/>
            <a:ext cx="811019" cy="503578"/>
          </a:xfrm>
        </p:spPr>
        <p:txBody>
          <a:bodyPr/>
          <a:lstStyle/>
          <a:p>
            <a:fld id="{7A53832A-B492-43EB-A0D6-2FE86FEA48CB}" type="slidenum">
              <a:rPr lang="en-ZA" smtClean="0"/>
              <a:t>6</a:t>
            </a:fld>
            <a:endParaRPr lang="en-ZA" dirty="0"/>
          </a:p>
        </p:txBody>
      </p:sp>
    </p:spTree>
    <p:extLst>
      <p:ext uri="{BB962C8B-B14F-4D97-AF65-F5344CB8AC3E}">
        <p14:creationId xmlns:p14="http://schemas.microsoft.com/office/powerpoint/2010/main" val="154639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32228" y="217714"/>
            <a:ext cx="11814629" cy="5806718"/>
          </a:xfrm>
          <a:prstGeom prst="rect">
            <a:avLst/>
          </a:prstGeom>
        </p:spPr>
        <p:txBody>
          <a:bodyPr wrap="square">
            <a:spAutoFit/>
          </a:bodyPr>
          <a:lstStyle/>
          <a:p>
            <a:pPr algn="just">
              <a:lnSpc>
                <a:spcPct val="150000"/>
              </a:lnSpc>
              <a:spcAft>
                <a:spcPts val="800"/>
              </a:spcAft>
            </a:pPr>
            <a:r>
              <a:rPr lang="en-GB" sz="2800" b="1" dirty="0">
                <a:latin typeface="Times New Roman" panose="02020603050405020304" pitchFamily="18" charset="0"/>
                <a:cs typeface="Times New Roman" panose="02020603050405020304" pitchFamily="18" charset="0"/>
              </a:rPr>
              <a:t>Aims and </a:t>
            </a:r>
            <a:r>
              <a:rPr lang="en-US" sz="2800" b="1" dirty="0">
                <a:latin typeface="Times New Roman" panose="02020603050405020304" pitchFamily="18" charset="0"/>
                <a:ea typeface="SimSun" panose="02010600030101010101" pitchFamily="2" charset="-122"/>
                <a:cs typeface="Times New Roman" panose="02020603050405020304" pitchFamily="18" charset="0"/>
              </a:rPr>
              <a:t>Objectives of the LD Investment Framework</a:t>
            </a:r>
          </a:p>
          <a:p>
            <a:pPr marL="457200" lvl="0" indent="-457200">
              <a:buFont typeface="Arial" panose="020B0604020202020204" pitchFamily="34" charset="0"/>
              <a:buChar char="•"/>
            </a:pPr>
            <a:r>
              <a:rPr lang="en-GB" sz="2800" dirty="0">
                <a:cs typeface="Times New Roman" panose="02020603050405020304" pitchFamily="18" charset="0"/>
              </a:rPr>
              <a:t>To find ways to improve the absorptive capacity for the sub region from traditional funding sources. </a:t>
            </a:r>
          </a:p>
          <a:p>
            <a:pPr marL="457200" lvl="0" indent="-457200">
              <a:buFont typeface="Arial" panose="020B0604020202020204" pitchFamily="34" charset="0"/>
              <a:buChar char="•"/>
            </a:pPr>
            <a:r>
              <a:rPr lang="en-GB" sz="2800" dirty="0">
                <a:cs typeface="Times New Roman" panose="02020603050405020304" pitchFamily="18" charset="0"/>
              </a:rPr>
              <a:t>To facilitate introduction of land restoration programmes in the Sub Region.</a:t>
            </a:r>
          </a:p>
          <a:p>
            <a:pPr marL="457200" indent="-457200">
              <a:buFont typeface="Arial" panose="020B0604020202020204" pitchFamily="34" charset="0"/>
              <a:buChar char="•"/>
            </a:pPr>
            <a:r>
              <a:rPr lang="en-GB" sz="2800" dirty="0">
                <a:cs typeface="Times New Roman" panose="02020603050405020304" pitchFamily="18" charset="0"/>
              </a:rPr>
              <a:t>To propose new innovative methods for funding LD in the Sub Region.</a:t>
            </a:r>
          </a:p>
          <a:p>
            <a:pPr marL="457200" indent="-457200">
              <a:buFont typeface="Arial" panose="020B0604020202020204" pitchFamily="34" charset="0"/>
              <a:buChar char="•"/>
            </a:pPr>
            <a:r>
              <a:rPr lang="en-GB" sz="2800" dirty="0">
                <a:cs typeface="Times New Roman" panose="02020603050405020304" pitchFamily="18" charset="0"/>
              </a:rPr>
              <a:t>The framework will have specific, measurable, attainable and time LD  targets hence it will assist the SADC Secretariat in accounting to DLDD stakeholders on the status of implementation of the SADC SRAP. </a:t>
            </a:r>
            <a:endParaRPr lang="en-ZA" sz="2800" dirty="0">
              <a:cs typeface="Times New Roman" panose="02020603050405020304" pitchFamily="18" charset="0"/>
            </a:endParaRPr>
          </a:p>
          <a:p>
            <a:pPr marL="457200" lvl="0" indent="-457200">
              <a:buFont typeface="Arial" panose="020B0604020202020204" pitchFamily="34" charset="0"/>
              <a:buChar char="•"/>
            </a:pPr>
            <a:r>
              <a:rPr lang="en-GB" sz="2800" dirty="0">
                <a:cs typeface="Times New Roman" panose="02020603050405020304" pitchFamily="18" charset="0"/>
              </a:rPr>
              <a:t>It will also facilitate communication between SADC and key partners such as land users and cooperating partners.</a:t>
            </a:r>
            <a:endParaRPr lang="en-ZA" sz="2800" dirty="0">
              <a:cs typeface="Times New Roman" panose="02020603050405020304" pitchFamily="18" charset="0"/>
            </a:endParaRPr>
          </a:p>
          <a:p>
            <a:pPr marL="457200" indent="-457200" algn="just">
              <a:spcAft>
                <a:spcPts val="800"/>
              </a:spcAft>
              <a:buFont typeface="Arial" panose="020B0604020202020204" pitchFamily="34" charset="0"/>
              <a:buChar char="•"/>
            </a:pPr>
            <a:endParaRPr lang="en-US" sz="3200" dirty="0">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spcAft>
                <a:spcPts val="800"/>
              </a:spcAft>
              <a:buFont typeface="Arial" panose="020B0604020202020204" pitchFamily="34" charset="0"/>
              <a:buChar char="•"/>
            </a:pPr>
            <a:endParaRPr lang="en-ZA" sz="3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a:xfrm>
            <a:off x="11380981" y="5520854"/>
            <a:ext cx="811019" cy="503578"/>
          </a:xfrm>
        </p:spPr>
        <p:txBody>
          <a:bodyPr/>
          <a:lstStyle/>
          <a:p>
            <a:fld id="{7A53832A-B492-43EB-A0D6-2FE86FEA48CB}" type="slidenum">
              <a:rPr lang="en-ZA" smtClean="0"/>
              <a:t>7</a:t>
            </a:fld>
            <a:endParaRPr lang="en-ZA" dirty="0"/>
          </a:p>
        </p:txBody>
      </p:sp>
    </p:spTree>
    <p:extLst>
      <p:ext uri="{BB962C8B-B14F-4D97-AF65-F5344CB8AC3E}">
        <p14:creationId xmlns:p14="http://schemas.microsoft.com/office/powerpoint/2010/main" val="295598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32228" y="217714"/>
            <a:ext cx="11437257" cy="4442242"/>
          </a:xfrm>
          <a:prstGeom prst="rect">
            <a:avLst/>
          </a:prstGeom>
        </p:spPr>
        <p:txBody>
          <a:bodyPr wrap="square">
            <a:spAutoFit/>
          </a:bodyPr>
          <a:lstStyle/>
          <a:p>
            <a:pPr algn="just">
              <a:lnSpc>
                <a:spcPct val="150000"/>
              </a:lnSpc>
              <a:spcAft>
                <a:spcPts val="800"/>
              </a:spcAft>
            </a:pPr>
            <a:endParaRPr lang="en-US" sz="32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32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32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p>
          <a:p>
            <a:endParaRPr lang="en-ZA" sz="3200" dirty="0"/>
          </a:p>
          <a:p>
            <a:endParaRPr lang="en-ZA" sz="3200" dirty="0"/>
          </a:p>
        </p:txBody>
      </p:sp>
      <p:graphicFrame>
        <p:nvGraphicFramePr>
          <p:cNvPr id="4" name="Table 3"/>
          <p:cNvGraphicFramePr>
            <a:graphicFrameLocks noGrp="1"/>
          </p:cNvGraphicFramePr>
          <p:nvPr>
            <p:extLst>
              <p:ext uri="{D42A27DB-BD31-4B8C-83A1-F6EECF244321}">
                <p14:modId xmlns:p14="http://schemas.microsoft.com/office/powerpoint/2010/main" val="1797811976"/>
              </p:ext>
            </p:extLst>
          </p:nvPr>
        </p:nvGraphicFramePr>
        <p:xfrm>
          <a:off x="101600" y="0"/>
          <a:ext cx="8940800" cy="5869940"/>
        </p:xfrm>
        <a:graphic>
          <a:graphicData uri="http://schemas.openxmlformats.org/drawingml/2006/table">
            <a:tbl>
              <a:tblPr firstRow="1" firstCol="1" bandRow="1">
                <a:tableStyleId>{5C22544A-7EE6-4342-B048-85BDC9FD1C3A}</a:tableStyleId>
              </a:tblPr>
              <a:tblGrid>
                <a:gridCol w="1873642">
                  <a:extLst>
                    <a:ext uri="{9D8B030D-6E8A-4147-A177-3AD203B41FA5}">
                      <a16:colId xmlns:a16="http://schemas.microsoft.com/office/drawing/2014/main" val="20000"/>
                    </a:ext>
                  </a:extLst>
                </a:gridCol>
                <a:gridCol w="1878612">
                  <a:extLst>
                    <a:ext uri="{9D8B030D-6E8A-4147-A177-3AD203B41FA5}">
                      <a16:colId xmlns:a16="http://schemas.microsoft.com/office/drawing/2014/main" val="20001"/>
                    </a:ext>
                  </a:extLst>
                </a:gridCol>
                <a:gridCol w="1699696">
                  <a:extLst>
                    <a:ext uri="{9D8B030D-6E8A-4147-A177-3AD203B41FA5}">
                      <a16:colId xmlns:a16="http://schemas.microsoft.com/office/drawing/2014/main" val="20002"/>
                    </a:ext>
                  </a:extLst>
                </a:gridCol>
                <a:gridCol w="2057527">
                  <a:extLst>
                    <a:ext uri="{9D8B030D-6E8A-4147-A177-3AD203B41FA5}">
                      <a16:colId xmlns:a16="http://schemas.microsoft.com/office/drawing/2014/main" val="20003"/>
                    </a:ext>
                  </a:extLst>
                </a:gridCol>
                <a:gridCol w="1431323">
                  <a:extLst>
                    <a:ext uri="{9D8B030D-6E8A-4147-A177-3AD203B41FA5}">
                      <a16:colId xmlns:a16="http://schemas.microsoft.com/office/drawing/2014/main" val="20004"/>
                    </a:ext>
                  </a:extLst>
                </a:gridCol>
              </a:tblGrid>
              <a:tr h="571863">
                <a:tc>
                  <a:txBody>
                    <a:bodyPr/>
                    <a:lstStyle/>
                    <a:p>
                      <a:pPr>
                        <a:lnSpc>
                          <a:spcPct val="107000"/>
                        </a:lnSpc>
                        <a:spcBef>
                          <a:spcPts val="1200"/>
                        </a:spcBef>
                        <a:spcAft>
                          <a:spcPts val="0"/>
                        </a:spcAft>
                      </a:pPr>
                      <a:r>
                        <a:rPr lang="en-US" sz="1800" dirty="0">
                          <a:effectLst/>
                        </a:rPr>
                        <a:t>LAND COVER</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Bef>
                          <a:spcPts val="1200"/>
                        </a:spcBef>
                        <a:spcAft>
                          <a:spcPts val="0"/>
                        </a:spcAft>
                      </a:pPr>
                      <a:r>
                        <a:rPr lang="en-US" sz="1800" dirty="0">
                          <a:effectLst/>
                        </a:rPr>
                        <a:t>AREA IN 2000 (HA)</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Bef>
                          <a:spcPts val="1200"/>
                        </a:spcBef>
                        <a:spcAft>
                          <a:spcPts val="0"/>
                        </a:spcAft>
                      </a:pPr>
                      <a:r>
                        <a:rPr lang="en-US" sz="1800">
                          <a:effectLst/>
                        </a:rPr>
                        <a:t>AREA IN 2015 (HA)</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Bef>
                          <a:spcPts val="1200"/>
                        </a:spcBef>
                        <a:spcAft>
                          <a:spcPts val="0"/>
                        </a:spcAft>
                      </a:pPr>
                      <a:r>
                        <a:rPr lang="en-US" sz="1800">
                          <a:effectLst/>
                        </a:rPr>
                        <a:t>NET AREA CHANGE (HA)</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Bef>
                          <a:spcPts val="1200"/>
                        </a:spcBef>
                        <a:spcAft>
                          <a:spcPts val="0"/>
                        </a:spcAft>
                      </a:pPr>
                      <a:r>
                        <a:rPr lang="en-US" sz="1800">
                          <a:effectLst/>
                        </a:rPr>
                        <a:t>% CHANGE</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571863">
                <a:tc>
                  <a:txBody>
                    <a:bodyPr/>
                    <a:lstStyle/>
                    <a:p>
                      <a:pPr>
                        <a:lnSpc>
                          <a:spcPct val="107000"/>
                        </a:lnSpc>
                        <a:spcAft>
                          <a:spcPts val="0"/>
                        </a:spcAft>
                      </a:pPr>
                      <a:r>
                        <a:rPr lang="en-US" sz="1800">
                          <a:effectLst/>
                        </a:rPr>
                        <a:t>Agriculture</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136,424,862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136,993,518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a:effectLst/>
                        </a:rPr>
                        <a:t> </a:t>
                      </a:r>
                      <a:endParaRPr lang="en-ZA" sz="1800">
                        <a:effectLst/>
                      </a:endParaRPr>
                    </a:p>
                    <a:p>
                      <a:pPr>
                        <a:lnSpc>
                          <a:spcPct val="107000"/>
                        </a:lnSpc>
                        <a:spcAft>
                          <a:spcPts val="0"/>
                        </a:spcAft>
                      </a:pPr>
                      <a:r>
                        <a:rPr lang="en-GB" sz="1800">
                          <a:effectLst/>
                        </a:rPr>
                        <a:t>568,656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0.42%</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571863">
                <a:tc>
                  <a:txBody>
                    <a:bodyPr/>
                    <a:lstStyle/>
                    <a:p>
                      <a:pPr>
                        <a:lnSpc>
                          <a:spcPct val="107000"/>
                        </a:lnSpc>
                        <a:spcAft>
                          <a:spcPts val="0"/>
                        </a:spcAft>
                      </a:pPr>
                      <a:r>
                        <a:rPr lang="en-US" sz="1800">
                          <a:effectLst/>
                        </a:rPr>
                        <a:t>Forest</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438,862,536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442,356,579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dirty="0">
                          <a:effectLst/>
                        </a:rPr>
                        <a:t> </a:t>
                      </a:r>
                      <a:endParaRPr lang="en-ZA" sz="1800" dirty="0">
                        <a:effectLst/>
                      </a:endParaRPr>
                    </a:p>
                    <a:p>
                      <a:pPr>
                        <a:lnSpc>
                          <a:spcPct val="107000"/>
                        </a:lnSpc>
                        <a:spcAft>
                          <a:spcPts val="0"/>
                        </a:spcAft>
                      </a:pPr>
                      <a:r>
                        <a:rPr lang="en-GB" sz="1800" dirty="0">
                          <a:effectLst/>
                        </a:rPr>
                        <a:t> 3,494,043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0.80%</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571863">
                <a:tc>
                  <a:txBody>
                    <a:bodyPr/>
                    <a:lstStyle/>
                    <a:p>
                      <a:pPr>
                        <a:lnSpc>
                          <a:spcPct val="107000"/>
                        </a:lnSpc>
                        <a:spcAft>
                          <a:spcPts val="0"/>
                        </a:spcAft>
                      </a:pPr>
                      <a:r>
                        <a:rPr lang="en-US" sz="1800">
                          <a:effectLst/>
                        </a:rPr>
                        <a:t>Grassland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120,094,542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119,783,988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a:t>
                      </a:r>
                      <a:endParaRPr lang="en-ZA" sz="1800" dirty="0">
                        <a:effectLst/>
                      </a:endParaRPr>
                    </a:p>
                    <a:p>
                      <a:pPr>
                        <a:lnSpc>
                          <a:spcPct val="107000"/>
                        </a:lnSpc>
                        <a:spcAft>
                          <a:spcPts val="0"/>
                        </a:spcAft>
                      </a:pPr>
                      <a:r>
                        <a:rPr lang="en-GB" sz="1800" dirty="0">
                          <a:effectLst/>
                        </a:rPr>
                        <a:t>(310,554)</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-0.26%</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571863">
                <a:tc>
                  <a:txBody>
                    <a:bodyPr/>
                    <a:lstStyle/>
                    <a:p>
                      <a:pPr>
                        <a:lnSpc>
                          <a:spcPct val="107000"/>
                        </a:lnSpc>
                        <a:spcAft>
                          <a:spcPts val="0"/>
                        </a:spcAft>
                      </a:pPr>
                      <a:r>
                        <a:rPr lang="en-US" sz="1800">
                          <a:effectLst/>
                        </a:rPr>
                        <a:t>Shrubland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208,051,164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205,483,140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dirty="0">
                          <a:effectLst/>
                        </a:rPr>
                        <a:t> (2,568,024)</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-1.23%</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71863">
                <a:tc>
                  <a:txBody>
                    <a:bodyPr/>
                    <a:lstStyle/>
                    <a:p>
                      <a:pPr>
                        <a:lnSpc>
                          <a:spcPct val="107000"/>
                        </a:lnSpc>
                        <a:spcAft>
                          <a:spcPts val="0"/>
                        </a:spcAft>
                      </a:pPr>
                      <a:r>
                        <a:rPr lang="en-US" sz="1800">
                          <a:effectLst/>
                        </a:rPr>
                        <a:t>Sparse vegetation</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15,211,854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13,046,310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a:effectLst/>
                        </a:rPr>
                        <a:t> (2,165,544)</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-14.24%</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571863">
                <a:tc>
                  <a:txBody>
                    <a:bodyPr/>
                    <a:lstStyle/>
                    <a:p>
                      <a:pPr>
                        <a:lnSpc>
                          <a:spcPct val="107000"/>
                        </a:lnSpc>
                        <a:spcAft>
                          <a:spcPts val="0"/>
                        </a:spcAft>
                      </a:pPr>
                      <a:r>
                        <a:rPr lang="en-US" sz="1800">
                          <a:effectLst/>
                        </a:rPr>
                        <a:t>Wetland</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15,620,823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15,962,769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a:effectLst/>
                        </a:rPr>
                        <a:t> </a:t>
                      </a:r>
                      <a:endParaRPr lang="en-ZA" sz="1800">
                        <a:effectLst/>
                      </a:endParaRPr>
                    </a:p>
                    <a:p>
                      <a:pPr>
                        <a:lnSpc>
                          <a:spcPct val="107000"/>
                        </a:lnSpc>
                        <a:spcAft>
                          <a:spcPts val="0"/>
                        </a:spcAft>
                      </a:pPr>
                      <a:r>
                        <a:rPr lang="en-GB" sz="1800">
                          <a:effectLst/>
                        </a:rPr>
                        <a:t> 341,946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2.19%</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571863">
                <a:tc>
                  <a:txBody>
                    <a:bodyPr/>
                    <a:lstStyle/>
                    <a:p>
                      <a:pPr>
                        <a:lnSpc>
                          <a:spcPct val="107000"/>
                        </a:lnSpc>
                        <a:spcAft>
                          <a:spcPts val="0"/>
                        </a:spcAft>
                      </a:pPr>
                      <a:r>
                        <a:rPr lang="en-US" sz="1800">
                          <a:effectLst/>
                        </a:rPr>
                        <a:t>Settlement</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890,082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1,591,083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a:effectLst/>
                        </a:rPr>
                        <a:t> </a:t>
                      </a:r>
                      <a:endParaRPr lang="en-ZA" sz="1800">
                        <a:effectLst/>
                      </a:endParaRPr>
                    </a:p>
                    <a:p>
                      <a:pPr>
                        <a:lnSpc>
                          <a:spcPct val="107000"/>
                        </a:lnSpc>
                        <a:spcAft>
                          <a:spcPts val="0"/>
                        </a:spcAft>
                      </a:pPr>
                      <a:r>
                        <a:rPr lang="en-GB" sz="1800">
                          <a:effectLst/>
                        </a:rPr>
                        <a:t>701,001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78.76%</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571863">
                <a:tc>
                  <a:txBody>
                    <a:bodyPr/>
                    <a:lstStyle/>
                    <a:p>
                      <a:pPr>
                        <a:lnSpc>
                          <a:spcPct val="107000"/>
                        </a:lnSpc>
                        <a:spcAft>
                          <a:spcPts val="0"/>
                        </a:spcAft>
                      </a:pPr>
                      <a:r>
                        <a:rPr lang="en-US" sz="1800">
                          <a:effectLst/>
                        </a:rPr>
                        <a:t>Bare area</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21,348,864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21,433,338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800">
                          <a:effectLst/>
                        </a:rPr>
                        <a:t> </a:t>
                      </a:r>
                      <a:endParaRPr lang="en-ZA" sz="1800">
                        <a:effectLst/>
                      </a:endParaRPr>
                    </a:p>
                    <a:p>
                      <a:pPr>
                        <a:lnSpc>
                          <a:spcPct val="107000"/>
                        </a:lnSpc>
                        <a:spcAft>
                          <a:spcPts val="0"/>
                        </a:spcAft>
                      </a:pPr>
                      <a:r>
                        <a:rPr lang="en-GB" sz="1800">
                          <a:effectLst/>
                        </a:rPr>
                        <a:t> 84,474 </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0.40%</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0">
                <a:tc>
                  <a:txBody>
                    <a:bodyPr/>
                    <a:lstStyle/>
                    <a:p>
                      <a:pPr>
                        <a:lnSpc>
                          <a:spcPct val="107000"/>
                        </a:lnSpc>
                        <a:spcAft>
                          <a:spcPts val="0"/>
                        </a:spcAft>
                      </a:pPr>
                      <a:r>
                        <a:rPr lang="en-US" sz="1800">
                          <a:effectLst/>
                        </a:rPr>
                        <a:t>Water</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18,173,241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dirty="0">
                          <a:effectLst/>
                        </a:rPr>
                        <a:t>           18,027,243 </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US" sz="1800">
                          <a:effectLst/>
                        </a:rPr>
                        <a:t> </a:t>
                      </a:r>
                      <a:endParaRPr lang="en-ZA" sz="1800">
                        <a:effectLst/>
                      </a:endParaRPr>
                    </a:p>
                    <a:p>
                      <a:pPr>
                        <a:lnSpc>
                          <a:spcPct val="107000"/>
                        </a:lnSpc>
                        <a:spcAft>
                          <a:spcPts val="0"/>
                        </a:spcAft>
                      </a:pPr>
                      <a:r>
                        <a:rPr lang="en-GB" sz="1800">
                          <a:effectLst/>
                        </a:rPr>
                        <a:t>(145,998)</a:t>
                      </a:r>
                      <a:endParaRPr lang="en-ZA"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-0.80%</a:t>
                      </a:r>
                      <a:endParaRPr lang="en-Z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5" name="Rectangle 4"/>
          <p:cNvSpPr/>
          <p:nvPr/>
        </p:nvSpPr>
        <p:spPr>
          <a:xfrm>
            <a:off x="9042400" y="1710954"/>
            <a:ext cx="3149600" cy="2410916"/>
          </a:xfrm>
          <a:prstGeom prst="rect">
            <a:avLst/>
          </a:prstGeom>
        </p:spPr>
        <p:txBody>
          <a:bodyPr wrap="square">
            <a:spAutoFit/>
          </a:bodyPr>
          <a:lstStyle/>
          <a:p>
            <a:pPr algn="just">
              <a:lnSpc>
                <a:spcPct val="150000"/>
              </a:lnSpc>
              <a:spcAft>
                <a:spcPts val="800"/>
              </a:spcAft>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Land </a:t>
            </a:r>
            <a:r>
              <a:rPr lang="en-US" sz="3200" dirty="0">
                <a:latin typeface="Times New Roman" panose="02020603050405020304" pitchFamily="18" charset="0"/>
                <a:ea typeface="SimSun" panose="02010600030101010101" pitchFamily="2" charset="-122"/>
                <a:cs typeface="Times New Roman" panose="02020603050405020304" pitchFamily="18" charset="0"/>
              </a:rPr>
              <a:t>c</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over </a:t>
            </a:r>
            <a:r>
              <a:rPr lang="en-US" sz="3200" dirty="0">
                <a:latin typeface="Times New Roman" panose="02020603050405020304" pitchFamily="18" charset="0"/>
                <a:ea typeface="SimSun" panose="02010600030101010101" pitchFamily="2" charset="-122"/>
                <a:cs typeface="Times New Roman" panose="02020603050405020304" pitchFamily="18" charset="0"/>
              </a:rPr>
              <a:t>t</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rends within SADC </a:t>
            </a:r>
          </a:p>
          <a:p>
            <a:pPr algn="just">
              <a:lnSpc>
                <a:spcPct val="150000"/>
              </a:lnSpc>
              <a:spcAft>
                <a:spcPts val="800"/>
              </a:spcAft>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(2000 -2015)</a:t>
            </a:r>
          </a:p>
        </p:txBody>
      </p:sp>
      <p:sp>
        <p:nvSpPr>
          <p:cNvPr id="3" name="Slide Number Placeholder 2">
            <a:extLst>
              <a:ext uri="{FF2B5EF4-FFF2-40B4-BE49-F238E27FC236}">
                <a16:creationId xmlns:a16="http://schemas.microsoft.com/office/drawing/2014/main" id="{47A59021-181F-40FD-A347-CAB1DAD2A39D}"/>
              </a:ext>
            </a:extLst>
          </p:cNvPr>
          <p:cNvSpPr>
            <a:spLocks noGrp="1"/>
          </p:cNvSpPr>
          <p:nvPr>
            <p:ph type="sldNum" sz="quarter" idx="12"/>
          </p:nvPr>
        </p:nvSpPr>
        <p:spPr>
          <a:xfrm>
            <a:off x="11380981" y="5561445"/>
            <a:ext cx="811019" cy="503578"/>
          </a:xfrm>
        </p:spPr>
        <p:txBody>
          <a:bodyPr/>
          <a:lstStyle/>
          <a:p>
            <a:fld id="{7A53832A-B492-43EB-A0D6-2FE86FEA48CB}" type="slidenum">
              <a:rPr lang="en-ZA" smtClean="0"/>
              <a:t>8</a:t>
            </a:fld>
            <a:endParaRPr lang="en-ZA" dirty="0"/>
          </a:p>
        </p:txBody>
      </p:sp>
    </p:spTree>
    <p:extLst>
      <p:ext uri="{BB962C8B-B14F-4D97-AF65-F5344CB8AC3E}">
        <p14:creationId xmlns:p14="http://schemas.microsoft.com/office/powerpoint/2010/main" val="60146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457" y="6176963"/>
            <a:ext cx="4927600" cy="662782"/>
          </a:xfrm>
        </p:spPr>
        <p:txBody>
          <a:bodyPr>
            <a:normAutofit fontScale="90000"/>
          </a:bodyPr>
          <a:lstStyle/>
          <a:p>
            <a:pPr lvl="0"/>
            <a:br>
              <a:rPr lang="en-ZA" sz="4400" b="1" dirty="0"/>
            </a:br>
            <a:br>
              <a:rPr lang="en-ZA" sz="4400" b="1" dirty="0"/>
            </a:br>
            <a:br>
              <a:rPr lang="en-ZA" dirty="0"/>
            </a:br>
            <a:endParaRPr lang="en-ZA" dirty="0"/>
          </a:p>
        </p:txBody>
      </p:sp>
      <p:sp>
        <p:nvSpPr>
          <p:cNvPr id="6" name="Content Placeholder 5"/>
          <p:cNvSpPr>
            <a:spLocks noGrp="1"/>
          </p:cNvSpPr>
          <p:nvPr>
            <p:ph sz="half" idx="1"/>
          </p:nvPr>
        </p:nvSpPr>
        <p:spPr/>
        <p:txBody>
          <a:bodyPr/>
          <a:lstStyle/>
          <a:p>
            <a:endParaRPr lang="en-ZA" b="1" dirty="0"/>
          </a:p>
          <a:p>
            <a:endParaRPr lang="en-ZA" dirty="0"/>
          </a:p>
        </p:txBody>
      </p:sp>
      <p:pic>
        <p:nvPicPr>
          <p:cNvPr id="5" name="Picture 4"/>
          <p:cNvPicPr/>
          <p:nvPr/>
        </p:nvPicPr>
        <p:blipFill rotWithShape="1">
          <a:blip r:embed="rId2" cstate="screen">
            <a:extLst>
              <a:ext uri="{28A0092B-C50C-407E-A947-70E740481C1C}">
                <a14:useLocalDpi xmlns:a14="http://schemas.microsoft.com/office/drawing/2010/main"/>
              </a:ext>
            </a:extLst>
          </a:blip>
          <a:srcRect/>
          <a:stretch/>
        </p:blipFill>
        <p:spPr bwMode="auto">
          <a:xfrm>
            <a:off x="0" y="185121"/>
            <a:ext cx="4085439" cy="613856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6546842" y="175993"/>
            <a:ext cx="4053114" cy="6156822"/>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344715" y="-129819"/>
            <a:ext cx="11640458" cy="461665"/>
          </a:xfrm>
          <a:prstGeom prst="rect">
            <a:avLst/>
          </a:prstGeom>
          <a:noFill/>
        </p:spPr>
        <p:txBody>
          <a:bodyPr wrap="square" rtlCol="0">
            <a:spAutoFit/>
          </a:bodyPr>
          <a:lstStyle/>
          <a:p>
            <a:r>
              <a:rPr lang="en-US" sz="2400" dirty="0"/>
              <a:t>Land cover change between 2000 (left) and 2015 (right) within the SADC Sub-region</a:t>
            </a:r>
            <a:endParaRPr lang="en-ZA" sz="2400" dirty="0"/>
          </a:p>
        </p:txBody>
      </p:sp>
      <p:sp>
        <p:nvSpPr>
          <p:cNvPr id="3" name="Slide Number Placeholder 2"/>
          <p:cNvSpPr>
            <a:spLocks noGrp="1"/>
          </p:cNvSpPr>
          <p:nvPr>
            <p:ph type="sldNum" sz="quarter" idx="12"/>
          </p:nvPr>
        </p:nvSpPr>
        <p:spPr>
          <a:xfrm>
            <a:off x="11380981" y="5565495"/>
            <a:ext cx="811019" cy="503578"/>
          </a:xfrm>
        </p:spPr>
        <p:txBody>
          <a:bodyPr/>
          <a:lstStyle/>
          <a:p>
            <a:fld id="{7A53832A-B492-43EB-A0D6-2FE86FEA48CB}" type="slidenum">
              <a:rPr lang="en-ZA" smtClean="0"/>
              <a:t>9</a:t>
            </a:fld>
            <a:endParaRPr lang="en-ZA" dirty="0"/>
          </a:p>
        </p:txBody>
      </p:sp>
    </p:spTree>
    <p:extLst>
      <p:ext uri="{BB962C8B-B14F-4D97-AF65-F5344CB8AC3E}">
        <p14:creationId xmlns:p14="http://schemas.microsoft.com/office/powerpoint/2010/main" val="38507364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547</TotalTime>
  <Words>1810</Words>
  <Application>Microsoft Office PowerPoint</Application>
  <PresentationFormat>Widescreen</PresentationFormat>
  <Paragraphs>341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Arial</vt:lpstr>
      <vt:lpstr>Calibri</vt:lpstr>
      <vt:lpstr>Gill Sans MT</vt:lpstr>
      <vt:lpstr>Symbol</vt:lpstr>
      <vt:lpstr>Times New Roman</vt:lpstr>
      <vt:lpstr>Wingdings</vt:lpstr>
      <vt:lpstr>Gallery</vt:lpstr>
      <vt:lpstr>        “Towards the Development of a Land Degradation Baseline and Resource Mobilization Framework for the SADC Sub Regional Action Programme to Combat Desertification (SRAP)” </vt:lpstr>
      <vt:lpstr>Presentation Outline</vt:lpstr>
      <vt:lpstr>    The Southern Africa Development Community (SADC)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the Development of a Land Degradation Baseline and Resource Mobilization Framework for the SADC Sub Region”</dc:title>
  <dc:creator>Titus</dc:creator>
  <cp:lastModifiedBy>Wisdom Dlamini</cp:lastModifiedBy>
  <cp:revision>59</cp:revision>
  <dcterms:created xsi:type="dcterms:W3CDTF">2017-09-05T11:06:22Z</dcterms:created>
  <dcterms:modified xsi:type="dcterms:W3CDTF">2017-09-07T06:25:51Z</dcterms:modified>
</cp:coreProperties>
</file>